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8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48AF8A3-D4C9-4D1B-89F1-72180E13BFEF}" type="datetimeFigureOut">
              <a:rPr lang="ru-RU" smtClean="0"/>
              <a:t>04.10.2021</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39C276C-8CE6-498A-8A8A-69A69DAC690D}" type="slidenum">
              <a:rPr lang="ru-RU" smtClean="0"/>
              <a:t>‹#›</a:t>
            </a:fld>
            <a:endParaRPr lang="ru-RU"/>
          </a:p>
        </p:txBody>
      </p:sp>
    </p:spTree>
    <p:extLst>
      <p:ext uri="{BB962C8B-B14F-4D97-AF65-F5344CB8AC3E}">
        <p14:creationId xmlns:p14="http://schemas.microsoft.com/office/powerpoint/2010/main" val="984181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48AF8A3-D4C9-4D1B-89F1-72180E13BFEF}" type="datetimeFigureOut">
              <a:rPr lang="ru-RU" smtClean="0"/>
              <a:t>04.10.2021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39C276C-8CE6-498A-8A8A-69A69DAC690D}" type="slidenum">
              <a:rPr lang="ru-RU" smtClean="0"/>
              <a:t>‹#›</a:t>
            </a:fld>
            <a:endParaRPr lang="ru-RU"/>
          </a:p>
        </p:txBody>
      </p:sp>
    </p:spTree>
    <p:extLst>
      <p:ext uri="{BB962C8B-B14F-4D97-AF65-F5344CB8AC3E}">
        <p14:creationId xmlns:p14="http://schemas.microsoft.com/office/powerpoint/2010/main" val="1455525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48AF8A3-D4C9-4D1B-89F1-72180E13BFEF}" type="datetimeFigureOut">
              <a:rPr lang="ru-RU" smtClean="0"/>
              <a:t>04.10.2021</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39C276C-8CE6-498A-8A8A-69A69DAC690D}"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8323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148AF8A3-D4C9-4D1B-89F1-72180E13BFEF}" type="datetimeFigureOut">
              <a:rPr lang="ru-RU" smtClean="0"/>
              <a:t>04.10.2021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9C276C-8CE6-498A-8A8A-69A69DAC690D}" type="slidenum">
              <a:rPr lang="ru-RU" smtClean="0"/>
              <a:t>‹#›</a:t>
            </a:fld>
            <a:endParaRPr lang="ru-RU"/>
          </a:p>
        </p:txBody>
      </p:sp>
    </p:spTree>
    <p:extLst>
      <p:ext uri="{BB962C8B-B14F-4D97-AF65-F5344CB8AC3E}">
        <p14:creationId xmlns:p14="http://schemas.microsoft.com/office/powerpoint/2010/main" val="3920338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148AF8A3-D4C9-4D1B-89F1-72180E13BFEF}" type="datetimeFigureOut">
              <a:rPr lang="ru-RU" smtClean="0"/>
              <a:t>04.10.2021</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9C276C-8CE6-498A-8A8A-69A69DAC690D}"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29832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148AF8A3-D4C9-4D1B-89F1-72180E13BFEF}" type="datetimeFigureOut">
              <a:rPr lang="ru-RU" smtClean="0"/>
              <a:t>04.10.2021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9C276C-8CE6-498A-8A8A-69A69DAC690D}" type="slidenum">
              <a:rPr lang="ru-RU" smtClean="0"/>
              <a:t>‹#›</a:t>
            </a:fld>
            <a:endParaRPr lang="ru-RU"/>
          </a:p>
        </p:txBody>
      </p:sp>
    </p:spTree>
    <p:extLst>
      <p:ext uri="{BB962C8B-B14F-4D97-AF65-F5344CB8AC3E}">
        <p14:creationId xmlns:p14="http://schemas.microsoft.com/office/powerpoint/2010/main" val="2742985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48AF8A3-D4C9-4D1B-89F1-72180E13BFEF}" type="datetimeFigureOut">
              <a:rPr lang="ru-RU" smtClean="0"/>
              <a:t>04.10.2021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39C276C-8CE6-498A-8A8A-69A69DAC690D}" type="slidenum">
              <a:rPr lang="ru-RU" smtClean="0"/>
              <a:t>‹#›</a:t>
            </a:fld>
            <a:endParaRPr lang="ru-RU"/>
          </a:p>
        </p:txBody>
      </p:sp>
    </p:spTree>
    <p:extLst>
      <p:ext uri="{BB962C8B-B14F-4D97-AF65-F5344CB8AC3E}">
        <p14:creationId xmlns:p14="http://schemas.microsoft.com/office/powerpoint/2010/main" val="3964217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48AF8A3-D4C9-4D1B-89F1-72180E13BFEF}" type="datetimeFigureOut">
              <a:rPr lang="ru-RU" smtClean="0"/>
              <a:t>04.10.2021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39C276C-8CE6-498A-8A8A-69A69DAC690D}" type="slidenum">
              <a:rPr lang="ru-RU" smtClean="0"/>
              <a:t>‹#›</a:t>
            </a:fld>
            <a:endParaRPr lang="ru-RU"/>
          </a:p>
        </p:txBody>
      </p:sp>
    </p:spTree>
    <p:extLst>
      <p:ext uri="{BB962C8B-B14F-4D97-AF65-F5344CB8AC3E}">
        <p14:creationId xmlns:p14="http://schemas.microsoft.com/office/powerpoint/2010/main" val="3089048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48AF8A3-D4C9-4D1B-89F1-72180E13BFEF}" type="datetimeFigureOut">
              <a:rPr lang="ru-RU" smtClean="0"/>
              <a:t>04.10.2021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39C276C-8CE6-498A-8A8A-69A69DAC690D}" type="slidenum">
              <a:rPr lang="ru-RU" smtClean="0"/>
              <a:t>‹#›</a:t>
            </a:fld>
            <a:endParaRPr lang="ru-RU"/>
          </a:p>
        </p:txBody>
      </p:sp>
    </p:spTree>
    <p:extLst>
      <p:ext uri="{BB962C8B-B14F-4D97-AF65-F5344CB8AC3E}">
        <p14:creationId xmlns:p14="http://schemas.microsoft.com/office/powerpoint/2010/main" val="2701444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48AF8A3-D4C9-4D1B-89F1-72180E13BFEF}" type="datetimeFigureOut">
              <a:rPr lang="ru-RU" smtClean="0"/>
              <a:t>04.10.2021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39C276C-8CE6-498A-8A8A-69A69DAC690D}" type="slidenum">
              <a:rPr lang="ru-RU" smtClean="0"/>
              <a:t>‹#›</a:t>
            </a:fld>
            <a:endParaRPr lang="ru-RU"/>
          </a:p>
        </p:txBody>
      </p:sp>
    </p:spTree>
    <p:extLst>
      <p:ext uri="{BB962C8B-B14F-4D97-AF65-F5344CB8AC3E}">
        <p14:creationId xmlns:p14="http://schemas.microsoft.com/office/powerpoint/2010/main" val="721350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48AF8A3-D4C9-4D1B-89F1-72180E13BFEF}" type="datetimeFigureOut">
              <a:rPr lang="ru-RU" smtClean="0"/>
              <a:t>04.10.2021</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39C276C-8CE6-498A-8A8A-69A69DAC690D}" type="slidenum">
              <a:rPr lang="ru-RU" smtClean="0"/>
              <a:t>‹#›</a:t>
            </a:fld>
            <a:endParaRPr lang="ru-RU"/>
          </a:p>
        </p:txBody>
      </p:sp>
    </p:spTree>
    <p:extLst>
      <p:ext uri="{BB962C8B-B14F-4D97-AF65-F5344CB8AC3E}">
        <p14:creationId xmlns:p14="http://schemas.microsoft.com/office/powerpoint/2010/main" val="733880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48AF8A3-D4C9-4D1B-89F1-72180E13BFEF}" type="datetimeFigureOut">
              <a:rPr lang="ru-RU" smtClean="0"/>
              <a:t>04.10.2021</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39C276C-8CE6-498A-8A8A-69A69DAC690D}" type="slidenum">
              <a:rPr lang="ru-RU" smtClean="0"/>
              <a:t>‹#›</a:t>
            </a:fld>
            <a:endParaRPr lang="ru-RU"/>
          </a:p>
        </p:txBody>
      </p:sp>
    </p:spTree>
    <p:extLst>
      <p:ext uri="{BB962C8B-B14F-4D97-AF65-F5344CB8AC3E}">
        <p14:creationId xmlns:p14="http://schemas.microsoft.com/office/powerpoint/2010/main" val="110929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48AF8A3-D4C9-4D1B-89F1-72180E13BFEF}" type="datetimeFigureOut">
              <a:rPr lang="ru-RU" smtClean="0"/>
              <a:t>04.10.2021</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39C276C-8CE6-498A-8A8A-69A69DAC690D}" type="slidenum">
              <a:rPr lang="ru-RU" smtClean="0"/>
              <a:t>‹#›</a:t>
            </a:fld>
            <a:endParaRPr lang="ru-RU"/>
          </a:p>
        </p:txBody>
      </p:sp>
    </p:spTree>
    <p:extLst>
      <p:ext uri="{BB962C8B-B14F-4D97-AF65-F5344CB8AC3E}">
        <p14:creationId xmlns:p14="http://schemas.microsoft.com/office/powerpoint/2010/main" val="2391517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8AF8A3-D4C9-4D1B-89F1-72180E13BFEF}" type="datetimeFigureOut">
              <a:rPr lang="ru-RU" smtClean="0"/>
              <a:t>04.10.2021</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39C276C-8CE6-498A-8A8A-69A69DAC690D}" type="slidenum">
              <a:rPr lang="ru-RU" smtClean="0"/>
              <a:t>‹#›</a:t>
            </a:fld>
            <a:endParaRPr lang="ru-RU"/>
          </a:p>
        </p:txBody>
      </p:sp>
    </p:spTree>
    <p:extLst>
      <p:ext uri="{BB962C8B-B14F-4D97-AF65-F5344CB8AC3E}">
        <p14:creationId xmlns:p14="http://schemas.microsoft.com/office/powerpoint/2010/main" val="123701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48AF8A3-D4C9-4D1B-89F1-72180E13BFEF}" type="datetimeFigureOut">
              <a:rPr lang="ru-RU" smtClean="0"/>
              <a:t>04.10.2021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39C276C-8CE6-498A-8A8A-69A69DAC690D}" type="slidenum">
              <a:rPr lang="ru-RU" smtClean="0"/>
              <a:t>‹#›</a:t>
            </a:fld>
            <a:endParaRPr lang="ru-RU"/>
          </a:p>
        </p:txBody>
      </p:sp>
    </p:spTree>
    <p:extLst>
      <p:ext uri="{BB962C8B-B14F-4D97-AF65-F5344CB8AC3E}">
        <p14:creationId xmlns:p14="http://schemas.microsoft.com/office/powerpoint/2010/main" val="4086444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48AF8A3-D4C9-4D1B-89F1-72180E13BFEF}" type="datetimeFigureOut">
              <a:rPr lang="ru-RU" smtClean="0"/>
              <a:t>04.10.2021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9C276C-8CE6-498A-8A8A-69A69DAC690D}" type="slidenum">
              <a:rPr lang="ru-RU" smtClean="0"/>
              <a:t>‹#›</a:t>
            </a:fld>
            <a:endParaRPr lang="ru-RU"/>
          </a:p>
        </p:txBody>
      </p:sp>
    </p:spTree>
    <p:extLst>
      <p:ext uri="{BB962C8B-B14F-4D97-AF65-F5344CB8AC3E}">
        <p14:creationId xmlns:p14="http://schemas.microsoft.com/office/powerpoint/2010/main" val="4045216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48AF8A3-D4C9-4D1B-89F1-72180E13BFEF}" type="datetimeFigureOut">
              <a:rPr lang="ru-RU" smtClean="0"/>
              <a:t>04.10.2021</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39C276C-8CE6-498A-8A8A-69A69DAC690D}" type="slidenum">
              <a:rPr lang="ru-RU" smtClean="0"/>
              <a:t>‹#›</a:t>
            </a:fld>
            <a:endParaRPr lang="ru-RU"/>
          </a:p>
        </p:txBody>
      </p:sp>
    </p:spTree>
    <p:extLst>
      <p:ext uri="{BB962C8B-B14F-4D97-AF65-F5344CB8AC3E}">
        <p14:creationId xmlns:p14="http://schemas.microsoft.com/office/powerpoint/2010/main" val="299248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A8A441-D94F-46CD-AD0F-7EA50E0D3305}"/>
              </a:ext>
            </a:extLst>
          </p:cNvPr>
          <p:cNvSpPr>
            <a:spLocks noGrp="1"/>
          </p:cNvSpPr>
          <p:nvPr>
            <p:ph type="ctrTitle"/>
          </p:nvPr>
        </p:nvSpPr>
        <p:spPr>
          <a:xfrm>
            <a:off x="2589213" y="949230"/>
            <a:ext cx="8915399" cy="2262781"/>
          </a:xfrm>
        </p:spPr>
        <p:txBody>
          <a:bodyPr>
            <a:normAutofit fontScale="90000"/>
          </a:bodyPr>
          <a:lstStyle/>
          <a:p>
            <a:r>
              <a:rPr lang="ru-RU" dirty="0"/>
              <a:t>КОНСТИТУЦИОННО-ПРАВОВЫЕ ОСНОВЫ ВЫБОРОВ ПРЕЗИДЕНТА РЕСПУБЛИКИ УЗБЕКИСТАН</a:t>
            </a:r>
          </a:p>
        </p:txBody>
      </p:sp>
      <p:sp>
        <p:nvSpPr>
          <p:cNvPr id="3" name="Подзаголовок 2">
            <a:extLst>
              <a:ext uri="{FF2B5EF4-FFF2-40B4-BE49-F238E27FC236}">
                <a16:creationId xmlns:a16="http://schemas.microsoft.com/office/drawing/2014/main" id="{C1E554D2-2B2A-4A50-A71D-DD7A778BE977}"/>
              </a:ext>
            </a:extLst>
          </p:cNvPr>
          <p:cNvSpPr>
            <a:spLocks noGrp="1"/>
          </p:cNvSpPr>
          <p:nvPr>
            <p:ph type="subTitle" idx="1"/>
          </p:nvPr>
        </p:nvSpPr>
        <p:spPr>
          <a:xfrm>
            <a:off x="2589213" y="6175716"/>
            <a:ext cx="8915399" cy="375059"/>
          </a:xfrm>
        </p:spPr>
        <p:txBody>
          <a:bodyPr/>
          <a:lstStyle/>
          <a:p>
            <a:pPr algn="r"/>
            <a:r>
              <a:rPr lang="ru-RU" dirty="0"/>
              <a:t>Подготовила: </a:t>
            </a:r>
            <a:r>
              <a:rPr lang="ru-RU" dirty="0" err="1"/>
              <a:t>Алимухамедова</a:t>
            </a:r>
            <a:r>
              <a:rPr lang="ru-RU" dirty="0"/>
              <a:t> Н.Я.</a:t>
            </a:r>
          </a:p>
        </p:txBody>
      </p:sp>
      <p:pic>
        <p:nvPicPr>
          <p:cNvPr id="5" name="Рисунок 4">
            <a:extLst>
              <a:ext uri="{FF2B5EF4-FFF2-40B4-BE49-F238E27FC236}">
                <a16:creationId xmlns:a16="http://schemas.microsoft.com/office/drawing/2014/main" id="{3AA32DE7-71C6-41F0-889B-45B59851E861}"/>
              </a:ext>
            </a:extLst>
          </p:cNvPr>
          <p:cNvPicPr>
            <a:picLocks noChangeAspect="1"/>
          </p:cNvPicPr>
          <p:nvPr/>
        </p:nvPicPr>
        <p:blipFill>
          <a:blip r:embed="rId2"/>
          <a:stretch>
            <a:fillRect/>
          </a:stretch>
        </p:blipFill>
        <p:spPr>
          <a:xfrm>
            <a:off x="3474720" y="3212011"/>
            <a:ext cx="5176911" cy="2851164"/>
          </a:xfrm>
          <a:prstGeom prst="rect">
            <a:avLst/>
          </a:prstGeom>
        </p:spPr>
      </p:pic>
    </p:spTree>
    <p:extLst>
      <p:ext uri="{BB962C8B-B14F-4D97-AF65-F5344CB8AC3E}">
        <p14:creationId xmlns:p14="http://schemas.microsoft.com/office/powerpoint/2010/main" val="4140686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B6F35D-70E7-4955-8383-DDA46A8D605E}"/>
              </a:ext>
            </a:extLst>
          </p:cNvPr>
          <p:cNvSpPr>
            <a:spLocks noGrp="1"/>
          </p:cNvSpPr>
          <p:nvPr>
            <p:ph type="title"/>
          </p:nvPr>
        </p:nvSpPr>
        <p:spPr/>
        <p:txBody>
          <a:bodyPr/>
          <a:lstStyle/>
          <a:p>
            <a:pPr algn="ctr"/>
            <a:r>
              <a:rPr lang="ru-RU" dirty="0"/>
              <a:t>Содержание и сущность принципов избирательного права </a:t>
            </a:r>
          </a:p>
        </p:txBody>
      </p:sp>
      <p:sp>
        <p:nvSpPr>
          <p:cNvPr id="3" name="Объект 2">
            <a:extLst>
              <a:ext uri="{FF2B5EF4-FFF2-40B4-BE49-F238E27FC236}">
                <a16:creationId xmlns:a16="http://schemas.microsoft.com/office/drawing/2014/main" id="{29E9D73E-0CC8-4EB6-99DE-6D87DA600397}"/>
              </a:ext>
            </a:extLst>
          </p:cNvPr>
          <p:cNvSpPr>
            <a:spLocks noGrp="1"/>
          </p:cNvSpPr>
          <p:nvPr>
            <p:ph idx="1"/>
          </p:nvPr>
        </p:nvSpPr>
        <p:spPr>
          <a:xfrm>
            <a:off x="4853354" y="2133600"/>
            <a:ext cx="6651257" cy="3777622"/>
          </a:xfrm>
        </p:spPr>
        <p:txBody>
          <a:bodyPr/>
          <a:lstStyle/>
          <a:p>
            <a:r>
              <a:rPr lang="ru-RU" b="1" dirty="0"/>
              <a:t>Всеобщее избирательное право. </a:t>
            </a:r>
          </a:p>
          <a:p>
            <a:r>
              <a:rPr lang="ru-RU" dirty="0"/>
              <a:t>Суть данного принципа заключается во всеобщности выборов, то есть в том, что на выборах Президента Республики Узбекистан граждане Республики Узбекистан, достигшие ко дню выборов восемнадцатилетнего возраста, имеют избирательное право. Также, имеют равное избирательное право независимо от пола, расы и национальной принадлежности, языка, отношения к религии, социального происхождения, убеждений, личного и социального положения, образования, рода занятий и характера.</a:t>
            </a:r>
          </a:p>
        </p:txBody>
      </p:sp>
      <p:pic>
        <p:nvPicPr>
          <p:cNvPr id="4" name="Рисунок 3">
            <a:extLst>
              <a:ext uri="{FF2B5EF4-FFF2-40B4-BE49-F238E27FC236}">
                <a16:creationId xmlns:a16="http://schemas.microsoft.com/office/drawing/2014/main" id="{3E4C9709-05A9-49B4-8FE4-F452C764B52E}"/>
              </a:ext>
            </a:extLst>
          </p:cNvPr>
          <p:cNvPicPr>
            <a:picLocks noChangeAspect="1"/>
          </p:cNvPicPr>
          <p:nvPr/>
        </p:nvPicPr>
        <p:blipFill>
          <a:blip r:embed="rId2"/>
          <a:stretch>
            <a:fillRect/>
          </a:stretch>
        </p:blipFill>
        <p:spPr>
          <a:xfrm>
            <a:off x="112540" y="2133600"/>
            <a:ext cx="4515729" cy="3421524"/>
          </a:xfrm>
          <a:prstGeom prst="rect">
            <a:avLst/>
          </a:prstGeom>
        </p:spPr>
      </p:pic>
    </p:spTree>
    <p:extLst>
      <p:ext uri="{BB962C8B-B14F-4D97-AF65-F5344CB8AC3E}">
        <p14:creationId xmlns:p14="http://schemas.microsoft.com/office/powerpoint/2010/main" val="70527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4E19463-B940-4F79-B0CF-2C27069AA932}"/>
              </a:ext>
            </a:extLst>
          </p:cNvPr>
          <p:cNvSpPr>
            <a:spLocks noGrp="1"/>
          </p:cNvSpPr>
          <p:nvPr>
            <p:ph idx="1"/>
          </p:nvPr>
        </p:nvSpPr>
        <p:spPr>
          <a:xfrm>
            <a:off x="2589212" y="309489"/>
            <a:ext cx="9129176" cy="6428936"/>
          </a:xfrm>
        </p:spPr>
        <p:txBody>
          <a:bodyPr>
            <a:normAutofit/>
          </a:bodyPr>
          <a:lstStyle/>
          <a:p>
            <a:r>
              <a:rPr lang="ru-RU" b="1" dirty="0"/>
              <a:t>Равное избирательное право.</a:t>
            </a:r>
          </a:p>
          <a:p>
            <a:r>
              <a:rPr lang="ru-RU" dirty="0"/>
              <a:t>Данный принцип означает, что каждый гражданин, участвующий в выборах, имеет один голос, равенство голосов. То есть при подсчете голосов он выражает, </a:t>
            </a:r>
            <a:r>
              <a:rPr lang="ru-RU" dirty="0" err="1"/>
              <a:t>чтоодин</a:t>
            </a:r>
            <a:r>
              <a:rPr lang="ru-RU" dirty="0"/>
              <a:t> голос избирателя равен другому, ни один голос не превосходит другого. Это также включает в себя равенство в участии в выборах. </a:t>
            </a:r>
          </a:p>
          <a:p>
            <a:r>
              <a:rPr lang="ru-RU" b="1" dirty="0"/>
              <a:t>Прямое избирательное право. </a:t>
            </a:r>
          </a:p>
          <a:p>
            <a:r>
              <a:rPr lang="ru-RU" dirty="0"/>
              <a:t>Президент Республики Узбекистан, депутаты Законодательной палаты, депутаты местных </a:t>
            </a:r>
            <a:r>
              <a:rPr lang="ru-RU" dirty="0" err="1"/>
              <a:t>Кенгашей</a:t>
            </a:r>
            <a:r>
              <a:rPr lang="ru-RU" dirty="0"/>
              <a:t> избираются гражданами непосредственно. Этот принцип означает, что избиратель голосует непосредственно сам, то есть без какого-либо представителя. Голосование одного человека за другого считается противоречащим этому принципу.</a:t>
            </a:r>
          </a:p>
          <a:p>
            <a:r>
              <a:rPr lang="ru-RU" dirty="0"/>
              <a:t> </a:t>
            </a:r>
            <a:r>
              <a:rPr lang="ru-RU" b="1" dirty="0"/>
              <a:t>Право тайного голосования. </a:t>
            </a:r>
          </a:p>
          <a:p>
            <a:r>
              <a:rPr lang="ru-RU" dirty="0"/>
              <a:t>По содержанию этого принципа на выборах проводится свободное и тайное голосование. Контроль за волеизъявлением избирателей не допускается. Тайное голосование обеспечивается созданием соответствующих условий, исключающих возможность контроля над волеизъявлением избирателя любым способом.</a:t>
            </a:r>
          </a:p>
        </p:txBody>
      </p:sp>
    </p:spTree>
    <p:extLst>
      <p:ext uri="{BB962C8B-B14F-4D97-AF65-F5344CB8AC3E}">
        <p14:creationId xmlns:p14="http://schemas.microsoft.com/office/powerpoint/2010/main" val="1504409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717D4A-69BE-49B9-B282-1D36804A9875}"/>
              </a:ext>
            </a:extLst>
          </p:cNvPr>
          <p:cNvSpPr>
            <a:spLocks noGrp="1"/>
          </p:cNvSpPr>
          <p:nvPr>
            <p:ph type="title"/>
          </p:nvPr>
        </p:nvSpPr>
        <p:spPr/>
        <p:txBody>
          <a:bodyPr>
            <a:noAutofit/>
          </a:bodyPr>
          <a:lstStyle/>
          <a:p>
            <a:r>
              <a:rPr lang="ru-RU" sz="2800" dirty="0"/>
              <a:t>В системе избирательного законодательства важное место занимает Избирательный кодекс Республики Узбекистан. </a:t>
            </a:r>
          </a:p>
        </p:txBody>
      </p:sp>
      <p:sp>
        <p:nvSpPr>
          <p:cNvPr id="3" name="Объект 2">
            <a:extLst>
              <a:ext uri="{FF2B5EF4-FFF2-40B4-BE49-F238E27FC236}">
                <a16:creationId xmlns:a16="http://schemas.microsoft.com/office/drawing/2014/main" id="{ED07C03F-F103-41CC-B527-747F658AD21D}"/>
              </a:ext>
            </a:extLst>
          </p:cNvPr>
          <p:cNvSpPr>
            <a:spLocks noGrp="1"/>
          </p:cNvSpPr>
          <p:nvPr>
            <p:ph idx="1"/>
          </p:nvPr>
        </p:nvSpPr>
        <p:spPr>
          <a:xfrm>
            <a:off x="2222695" y="2133600"/>
            <a:ext cx="9692639" cy="4520418"/>
          </a:xfrm>
        </p:spPr>
        <p:txBody>
          <a:bodyPr>
            <a:normAutofit/>
          </a:bodyPr>
          <a:lstStyle/>
          <a:p>
            <a:r>
              <a:rPr lang="ru-RU" dirty="0"/>
              <a:t>Проект Избирательного кодекса разработан в соответствии с государственной программой «Год поддержки активного предпринимательства, инновационных идей и технологий» по реализации стратегии действий по пяти приоритетным направлениям развития Республики Узбекистан на 2017–2021 годы. </a:t>
            </a:r>
          </a:p>
          <a:p>
            <a:r>
              <a:rPr lang="ru-RU" dirty="0"/>
              <a:t>При подготовке проекта кодекса, во-первых, были проанализированы наше национальное законодательство и избирательная практика, во-вторых, изучен передовой опыт более 20 зарубежных стран (Франция, Нидерланды, Канада, Италия, Швеция, Бельгия, Польша, Албания, Беларусь, Азербайджан и др.), </a:t>
            </a:r>
            <a:r>
              <a:rPr lang="ru-RU" dirty="0" err="1"/>
              <a:t>вовторых</a:t>
            </a:r>
            <a:r>
              <a:rPr lang="ru-RU" dirty="0"/>
              <a:t>, были учтены рекомендации международных организаций, связанные с подготовкой и проведением выборов.</a:t>
            </a:r>
          </a:p>
          <a:p>
            <a:r>
              <a:rPr lang="ru-RU" dirty="0"/>
              <a:t> Избирательный кодекс-это единый кодифицированный правовой документ, принятый на основе 5 законов и более десяти нормативных документов, связанных с проведением различных выборов, воплощающий в себе более 30 новых демократических избирательных правил и требований</a:t>
            </a:r>
          </a:p>
        </p:txBody>
      </p:sp>
    </p:spTree>
    <p:extLst>
      <p:ext uri="{BB962C8B-B14F-4D97-AF65-F5344CB8AC3E}">
        <p14:creationId xmlns:p14="http://schemas.microsoft.com/office/powerpoint/2010/main" val="3428557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043A34-5194-4305-B820-36993BEC8F01}"/>
              </a:ext>
            </a:extLst>
          </p:cNvPr>
          <p:cNvSpPr>
            <a:spLocks noGrp="1"/>
          </p:cNvSpPr>
          <p:nvPr>
            <p:ph type="title"/>
          </p:nvPr>
        </p:nvSpPr>
        <p:spPr/>
        <p:txBody>
          <a:bodyPr>
            <a:normAutofit fontScale="90000"/>
          </a:bodyPr>
          <a:lstStyle/>
          <a:p>
            <a:r>
              <a:rPr lang="ru-RU" sz="2400" b="1" dirty="0"/>
              <a:t>Избирательный кодекс Республики Узбекистан принят 25 июня 2019 года и состоит из 18 глав и 103 статей. Основными нововведениями Избирательного кодекса являются: </a:t>
            </a:r>
          </a:p>
        </p:txBody>
      </p:sp>
      <p:sp>
        <p:nvSpPr>
          <p:cNvPr id="3" name="Объект 2">
            <a:extLst>
              <a:ext uri="{FF2B5EF4-FFF2-40B4-BE49-F238E27FC236}">
                <a16:creationId xmlns:a16="http://schemas.microsoft.com/office/drawing/2014/main" id="{62262682-563A-48D1-B677-87384E6AFA20}"/>
              </a:ext>
            </a:extLst>
          </p:cNvPr>
          <p:cNvSpPr>
            <a:spLocks noGrp="1"/>
          </p:cNvSpPr>
          <p:nvPr>
            <p:ph idx="1"/>
          </p:nvPr>
        </p:nvSpPr>
        <p:spPr>
          <a:xfrm>
            <a:off x="2589212" y="2133600"/>
            <a:ext cx="9368326" cy="4520418"/>
          </a:xfrm>
        </p:spPr>
        <p:txBody>
          <a:bodyPr>
            <a:normAutofit fontScale="92500" lnSpcReduction="10000"/>
          </a:bodyPr>
          <a:lstStyle/>
          <a:p>
            <a:r>
              <a:rPr lang="ru-RU" dirty="0"/>
              <a:t>1) введен порядок формирования единого электронного списка избирателей Республики Узбекистан; </a:t>
            </a:r>
          </a:p>
          <a:p>
            <a:r>
              <a:rPr lang="ru-RU" dirty="0"/>
              <a:t>2)для досрочного голосования и голосования в день выборов введено понятие единого «избирательного бюллетеня», понятие «избирательный лист» исключено; </a:t>
            </a:r>
          </a:p>
          <a:p>
            <a:r>
              <a:rPr lang="ru-RU" dirty="0"/>
              <a:t>3) введен порядок рассмотрения обращений физических и юридических лиц по другим вопросам организации или проведения выборов; </a:t>
            </a:r>
          </a:p>
          <a:p>
            <a:r>
              <a:rPr lang="ru-RU" dirty="0"/>
              <a:t>4) в процессе сбора подписей политическими партиями установлено, что избиратели могут ставить подписи в поддержку одного или нескольких кандидатов или партий; </a:t>
            </a:r>
          </a:p>
          <a:p>
            <a:r>
              <a:rPr lang="ru-RU" dirty="0"/>
              <a:t>5) избирателям в процессе голосования была предоставлена возможность использовать несколько знаков (+ ,√, X); </a:t>
            </a:r>
          </a:p>
          <a:p>
            <a:r>
              <a:rPr lang="ru-RU" dirty="0"/>
              <a:t>6) установлен порядок немедленного размещения копии протокола о подсчете голосов на избирательном участке; </a:t>
            </a:r>
          </a:p>
          <a:p>
            <a:r>
              <a:rPr lang="ru-RU" dirty="0"/>
              <a:t>7) указаны действия, совершаемые участковой избирательной комиссией после окончания голосования (подсчет голосов, составление протокола и др.);</a:t>
            </a:r>
          </a:p>
        </p:txBody>
      </p:sp>
    </p:spTree>
    <p:extLst>
      <p:ext uri="{BB962C8B-B14F-4D97-AF65-F5344CB8AC3E}">
        <p14:creationId xmlns:p14="http://schemas.microsoft.com/office/powerpoint/2010/main" val="720670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93E05D8-0694-44AE-A697-2E6BA2D52437}"/>
              </a:ext>
            </a:extLst>
          </p:cNvPr>
          <p:cNvSpPr>
            <a:spLocks noGrp="1"/>
          </p:cNvSpPr>
          <p:nvPr>
            <p:ph idx="1"/>
          </p:nvPr>
        </p:nvSpPr>
        <p:spPr>
          <a:xfrm>
            <a:off x="2589212" y="703385"/>
            <a:ext cx="8915400" cy="5866227"/>
          </a:xfrm>
        </p:spPr>
        <p:txBody>
          <a:bodyPr>
            <a:normAutofit lnSpcReduction="10000"/>
          </a:bodyPr>
          <a:lstStyle/>
          <a:p>
            <a:r>
              <a:rPr lang="ru-RU" dirty="0"/>
              <a:t>8) установлен порядок внесения органами самоуправления граждан, общественными объединениями предложений по кандидатурам в члены участковых избирательных комиссий; </a:t>
            </a:r>
          </a:p>
          <a:p>
            <a:r>
              <a:rPr lang="ru-RU" dirty="0"/>
              <a:t>9) установлены новые требования к членам избирательной комиссии, согласно которым членами избирательной комиссии не могут быть близкие родственники и доверенные лица кандидатов, а также лица, непосредственно подчиненные кандидатам; </a:t>
            </a:r>
          </a:p>
          <a:p>
            <a:r>
              <a:rPr lang="ru-RU" dirty="0"/>
              <a:t>10) установлен порядок оплаты командировочных расходов доверенных лиц кандидатов в Республике Узбекистан за счет средств, выделенных на проведение выборов;</a:t>
            </a:r>
          </a:p>
          <a:p>
            <a:r>
              <a:rPr lang="ru-RU" dirty="0"/>
              <a:t> 11) исключены нормы, ограничивающие участие в выборах лиц, совершивших преступления небольшой и средней тяжести; </a:t>
            </a:r>
          </a:p>
          <a:p>
            <a:r>
              <a:rPr lang="ru-RU" dirty="0"/>
              <a:t>12) внесение изменений в список избирателей прекращается за пять дней до выборов; </a:t>
            </a:r>
          </a:p>
          <a:p>
            <a:r>
              <a:rPr lang="ru-RU" dirty="0"/>
              <a:t>13) было установлено, что досрочное голосование заканчивается за 3 дня до выборов; </a:t>
            </a:r>
          </a:p>
          <a:p>
            <a:r>
              <a:rPr lang="ru-RU" dirty="0"/>
              <a:t>14) при начале агитационной работы указывался единый для всех кандидатов срок, т.е. начиная со дня, следующего за последним днем, установленным для их регистрации, и т.д.</a:t>
            </a:r>
          </a:p>
        </p:txBody>
      </p:sp>
    </p:spTree>
    <p:extLst>
      <p:ext uri="{BB962C8B-B14F-4D97-AF65-F5344CB8AC3E}">
        <p14:creationId xmlns:p14="http://schemas.microsoft.com/office/powerpoint/2010/main" val="38849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6F65C1-5C50-4656-8816-58CBBF82C703}"/>
              </a:ext>
            </a:extLst>
          </p:cNvPr>
          <p:cNvSpPr>
            <a:spLocks noGrp="1"/>
          </p:cNvSpPr>
          <p:nvPr>
            <p:ph type="title"/>
          </p:nvPr>
        </p:nvSpPr>
        <p:spPr>
          <a:xfrm>
            <a:off x="2705467" y="286486"/>
            <a:ext cx="8911687" cy="1280890"/>
          </a:xfrm>
        </p:spPr>
        <p:txBody>
          <a:bodyPr/>
          <a:lstStyle/>
          <a:p>
            <a:r>
              <a:rPr lang="ru-RU" dirty="0"/>
              <a:t>Особенности выборов Президента Республики Узбекистан</a:t>
            </a:r>
          </a:p>
        </p:txBody>
      </p:sp>
      <p:sp>
        <p:nvSpPr>
          <p:cNvPr id="3" name="Объект 2">
            <a:extLst>
              <a:ext uri="{FF2B5EF4-FFF2-40B4-BE49-F238E27FC236}">
                <a16:creationId xmlns:a16="http://schemas.microsoft.com/office/drawing/2014/main" id="{4B02614E-1265-418B-B82F-91BA1E3DCE5E}"/>
              </a:ext>
            </a:extLst>
          </p:cNvPr>
          <p:cNvSpPr>
            <a:spLocks noGrp="1"/>
          </p:cNvSpPr>
          <p:nvPr>
            <p:ph idx="1"/>
          </p:nvPr>
        </p:nvSpPr>
        <p:spPr>
          <a:xfrm>
            <a:off x="1941342" y="1567376"/>
            <a:ext cx="10030263" cy="5290624"/>
          </a:xfrm>
        </p:spPr>
        <p:txBody>
          <a:bodyPr>
            <a:normAutofit fontScale="85000" lnSpcReduction="10000"/>
          </a:bodyPr>
          <a:lstStyle/>
          <a:p>
            <a:r>
              <a:rPr lang="ru-RU" sz="2000" dirty="0"/>
              <a:t>В Избирательном кодексе Республики Узбекистан вопросы, связанные с особенностями выборов Президента Республики Узбекистан, имеют особое правовое регулирование. </a:t>
            </a:r>
          </a:p>
          <a:p>
            <a:r>
              <a:rPr lang="ru-RU" sz="2400" dirty="0"/>
              <a:t>Особенности выборов Президента Республики Узбекистан, установленные главой 12 Избирательного кодекса, состоят из следующих норм: </a:t>
            </a:r>
          </a:p>
          <a:p>
            <a:r>
              <a:rPr lang="ru-RU" sz="2400" dirty="0"/>
              <a:t>требования к кандидату в Президенты Республики Узбекистан (статья 61);</a:t>
            </a:r>
          </a:p>
          <a:p>
            <a:r>
              <a:rPr lang="ru-RU" sz="2400" dirty="0"/>
              <a:t> право выдвижения кандидатов в Президенты Республики Узбекистан( статья 62); </a:t>
            </a:r>
          </a:p>
          <a:p>
            <a:r>
              <a:rPr lang="ru-RU" sz="2400" dirty="0"/>
              <a:t>документы, представляемые политическими партиями для участия в выборах Президента Республики Узбекистан (статья 63); </a:t>
            </a:r>
          </a:p>
          <a:p>
            <a:r>
              <a:rPr lang="ru-RU" sz="2400" dirty="0"/>
              <a:t>порядок выдвижения кандидатов в Президенты Республики Узбекистан (статья 64); </a:t>
            </a:r>
          </a:p>
          <a:p>
            <a:r>
              <a:rPr lang="ru-RU" sz="2400" dirty="0"/>
              <a:t>вступление в должность Президента Республики Узбекистан (статья 65);</a:t>
            </a:r>
          </a:p>
          <a:p>
            <a:r>
              <a:rPr lang="ru-RU" sz="2400" dirty="0"/>
              <a:t> досрочные выборы Президента Республики Узбекистан (статья 66)</a:t>
            </a:r>
          </a:p>
        </p:txBody>
      </p:sp>
    </p:spTree>
    <p:extLst>
      <p:ext uri="{BB962C8B-B14F-4D97-AF65-F5344CB8AC3E}">
        <p14:creationId xmlns:p14="http://schemas.microsoft.com/office/powerpoint/2010/main" val="3594090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AF7F3A-62DC-459D-B245-65FDFEE78F79}"/>
              </a:ext>
            </a:extLst>
          </p:cNvPr>
          <p:cNvSpPr>
            <a:spLocks noGrp="1"/>
          </p:cNvSpPr>
          <p:nvPr>
            <p:ph type="title"/>
          </p:nvPr>
        </p:nvSpPr>
        <p:spPr/>
        <p:txBody>
          <a:bodyPr>
            <a:normAutofit fontScale="90000"/>
          </a:bodyPr>
          <a:lstStyle/>
          <a:p>
            <a:r>
              <a:rPr lang="ru-RU" sz="2000" dirty="0"/>
              <a:t>В соответствии со статьей 63 Избирательного Кодекса для участия в выборах Президента Республики Узбекистан политическая партия должна представить в Центральную избирательную комиссию не менее чем за семьдесят дней до выборов:</a:t>
            </a:r>
          </a:p>
        </p:txBody>
      </p:sp>
      <p:sp>
        <p:nvSpPr>
          <p:cNvPr id="3" name="Объект 2">
            <a:extLst>
              <a:ext uri="{FF2B5EF4-FFF2-40B4-BE49-F238E27FC236}">
                <a16:creationId xmlns:a16="http://schemas.microsoft.com/office/drawing/2014/main" id="{1F6981CD-7511-4957-A116-55266ADB2B0F}"/>
              </a:ext>
            </a:extLst>
          </p:cNvPr>
          <p:cNvSpPr>
            <a:spLocks noGrp="1"/>
          </p:cNvSpPr>
          <p:nvPr>
            <p:ph idx="1"/>
          </p:nvPr>
        </p:nvSpPr>
        <p:spPr>
          <a:xfrm>
            <a:off x="1871003" y="2260208"/>
            <a:ext cx="9833317" cy="4492284"/>
          </a:xfrm>
        </p:spPr>
        <p:txBody>
          <a:bodyPr/>
          <a:lstStyle/>
          <a:p>
            <a:r>
              <a:rPr lang="ru-RU" dirty="0"/>
              <a:t>– заявление об участии в выборах, подписанное руководителем партии; </a:t>
            </a:r>
          </a:p>
          <a:p>
            <a:r>
              <a:rPr lang="ru-RU" dirty="0"/>
              <a:t>– справка Министерства юстиции Республики Узбекистан, содержащая сведения о регистрации политической партии; </a:t>
            </a:r>
          </a:p>
          <a:p>
            <a:r>
              <a:rPr lang="ru-RU" dirty="0"/>
              <a:t>– сведения о предстоящем кандидате в Президенты Республики Узбекистан. </a:t>
            </a:r>
          </a:p>
          <a:p>
            <a:r>
              <a:rPr lang="ru-RU" dirty="0"/>
              <a:t>Центральная избирательная комиссия на основании представленных документов в пятидневный срок принимает решение о допуске партии к участию в выборах и выдает уполномоченному представителю политической партии свидетельство о регистрации и бланки подписных листов установленного образца. Список партий, участвующих в выборах, публикуется в центральной прессе в порядке очередности поступления заявок.</a:t>
            </a:r>
          </a:p>
        </p:txBody>
      </p:sp>
    </p:spTree>
    <p:extLst>
      <p:ext uri="{BB962C8B-B14F-4D97-AF65-F5344CB8AC3E}">
        <p14:creationId xmlns:p14="http://schemas.microsoft.com/office/powerpoint/2010/main" val="4217085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4DEA88-5D26-43EF-A9AD-91E6B97AC9EF}"/>
              </a:ext>
            </a:extLst>
          </p:cNvPr>
          <p:cNvSpPr>
            <a:spLocks noGrp="1"/>
          </p:cNvSpPr>
          <p:nvPr>
            <p:ph type="title"/>
          </p:nvPr>
        </p:nvSpPr>
        <p:spPr/>
        <p:txBody>
          <a:bodyPr/>
          <a:lstStyle/>
          <a:p>
            <a:r>
              <a:rPr lang="ru-RU" dirty="0"/>
              <a:t>Суть изменений и дополнений в избирательное законодательство</a:t>
            </a:r>
          </a:p>
        </p:txBody>
      </p:sp>
      <p:sp>
        <p:nvSpPr>
          <p:cNvPr id="3" name="Объект 2">
            <a:extLst>
              <a:ext uri="{FF2B5EF4-FFF2-40B4-BE49-F238E27FC236}">
                <a16:creationId xmlns:a16="http://schemas.microsoft.com/office/drawing/2014/main" id="{24A07622-254C-4CB9-8D6C-21B7A0200D09}"/>
              </a:ext>
            </a:extLst>
          </p:cNvPr>
          <p:cNvSpPr>
            <a:spLocks noGrp="1"/>
          </p:cNvSpPr>
          <p:nvPr>
            <p:ph idx="1"/>
          </p:nvPr>
        </p:nvSpPr>
        <p:spPr/>
        <p:txBody>
          <a:bodyPr/>
          <a:lstStyle/>
          <a:p>
            <a:r>
              <a:rPr lang="ru-RU" dirty="0"/>
              <a:t>Избирательное законодательство в нашей стране, как и в других государствах, последовательно совершенствуется, исходя из потребностей общества и государства. </a:t>
            </a:r>
          </a:p>
          <a:p>
            <a:r>
              <a:rPr lang="ru-RU" dirty="0"/>
              <a:t>На основании анализа различных выборов, проведенных в нашей стране, предложений участников избирательного процесса и рекомендаций международных наблюдателей 8 февраля 2021 года принят Закон Республики Узбекистан ЗРУ № -670 «О внесении изменений и дополнений в некоторые законодательные акты Республики Узбекистан в связи с совершенствованием избирательного законодательства».</a:t>
            </a:r>
          </a:p>
        </p:txBody>
      </p:sp>
    </p:spTree>
    <p:extLst>
      <p:ext uri="{BB962C8B-B14F-4D97-AF65-F5344CB8AC3E}">
        <p14:creationId xmlns:p14="http://schemas.microsoft.com/office/powerpoint/2010/main" val="1802355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6604F7-7AFA-495D-9998-4E2099D5E7AC}"/>
              </a:ext>
            </a:extLst>
          </p:cNvPr>
          <p:cNvSpPr>
            <a:spLocks noGrp="1"/>
          </p:cNvSpPr>
          <p:nvPr>
            <p:ph type="title"/>
          </p:nvPr>
        </p:nvSpPr>
        <p:spPr/>
        <p:txBody>
          <a:bodyPr>
            <a:normAutofit fontScale="90000"/>
          </a:bodyPr>
          <a:lstStyle/>
          <a:p>
            <a:r>
              <a:rPr lang="ru-RU" dirty="0"/>
              <a:t>Данным Законом внесены изменения и дополнения в следующие законодательные акты: </a:t>
            </a:r>
          </a:p>
        </p:txBody>
      </p:sp>
      <p:sp>
        <p:nvSpPr>
          <p:cNvPr id="3" name="Объект 2">
            <a:extLst>
              <a:ext uri="{FF2B5EF4-FFF2-40B4-BE49-F238E27FC236}">
                <a16:creationId xmlns:a16="http://schemas.microsoft.com/office/drawing/2014/main" id="{BC1B5906-7857-44C5-BC26-72FB1ED499EE}"/>
              </a:ext>
            </a:extLst>
          </p:cNvPr>
          <p:cNvSpPr>
            <a:spLocks noGrp="1"/>
          </p:cNvSpPr>
          <p:nvPr>
            <p:ph idx="1"/>
          </p:nvPr>
        </p:nvSpPr>
        <p:spPr>
          <a:xfrm>
            <a:off x="2589212" y="2461846"/>
            <a:ext cx="8915400" cy="3449376"/>
          </a:xfrm>
        </p:spPr>
        <p:txBody>
          <a:bodyPr>
            <a:normAutofit/>
          </a:bodyPr>
          <a:lstStyle/>
          <a:p>
            <a:r>
              <a:rPr lang="ru-RU" sz="2000" dirty="0"/>
              <a:t>1. Конституция Республики Узбекистан; </a:t>
            </a:r>
          </a:p>
          <a:p>
            <a:r>
              <a:rPr lang="ru-RU" sz="2000" dirty="0"/>
              <a:t>2. Конституционный Закон Республики Узбекистан «об итогах референдума и основных принципах организации государственной власти»; </a:t>
            </a:r>
          </a:p>
          <a:p>
            <a:r>
              <a:rPr lang="ru-RU" sz="2000" dirty="0"/>
              <a:t>3. Закон Республики Узбекистан «о финансировании политических партий»; 4. Избирательный кодекс Республики Узбекистан.</a:t>
            </a:r>
          </a:p>
        </p:txBody>
      </p:sp>
    </p:spTree>
    <p:extLst>
      <p:ext uri="{BB962C8B-B14F-4D97-AF65-F5344CB8AC3E}">
        <p14:creationId xmlns:p14="http://schemas.microsoft.com/office/powerpoint/2010/main" val="2671276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0B6238-3AE4-4213-9A52-E23FA3E5ADA6}"/>
              </a:ext>
            </a:extLst>
          </p:cNvPr>
          <p:cNvSpPr>
            <a:spLocks noGrp="1"/>
          </p:cNvSpPr>
          <p:nvPr>
            <p:ph type="title"/>
          </p:nvPr>
        </p:nvSpPr>
        <p:spPr>
          <a:xfrm>
            <a:off x="2589212" y="306333"/>
            <a:ext cx="8911687" cy="1280890"/>
          </a:xfrm>
        </p:spPr>
        <p:txBody>
          <a:bodyPr>
            <a:normAutofit fontScale="90000"/>
          </a:bodyPr>
          <a:lstStyle/>
          <a:p>
            <a:r>
              <a:rPr lang="ru-RU" dirty="0"/>
              <a:t>Суть и основные направления изменений и дополнений в избирательное законодательство следующие: </a:t>
            </a:r>
          </a:p>
        </p:txBody>
      </p:sp>
      <p:sp>
        <p:nvSpPr>
          <p:cNvPr id="3" name="Объект 2">
            <a:extLst>
              <a:ext uri="{FF2B5EF4-FFF2-40B4-BE49-F238E27FC236}">
                <a16:creationId xmlns:a16="http://schemas.microsoft.com/office/drawing/2014/main" id="{A804387A-F0CA-4EA9-820A-B408D6A3B191}"/>
              </a:ext>
            </a:extLst>
          </p:cNvPr>
          <p:cNvSpPr>
            <a:spLocks noGrp="1"/>
          </p:cNvSpPr>
          <p:nvPr>
            <p:ph idx="1"/>
          </p:nvPr>
        </p:nvSpPr>
        <p:spPr/>
        <p:txBody>
          <a:bodyPr/>
          <a:lstStyle/>
          <a:p>
            <a:r>
              <a:rPr lang="ru-RU" dirty="0"/>
              <a:t>1. В части второй статьи 117 Конституции Республики Узбекистан слово «декабрь» заменено словом «октябрь». При принятии данных изменений опирались на следующие факторы национального и международного значения: </a:t>
            </a:r>
          </a:p>
          <a:p>
            <a:r>
              <a:rPr lang="ru-RU" dirty="0"/>
              <a:t>– пожелания избирателей;</a:t>
            </a:r>
          </a:p>
          <a:p>
            <a:r>
              <a:rPr lang="ru-RU" dirty="0"/>
              <a:t> – предложения, высказанные членами избирательных комиссий;</a:t>
            </a:r>
          </a:p>
          <a:p>
            <a:r>
              <a:rPr lang="ru-RU" dirty="0"/>
              <a:t> – опыт зарубежных стран в проведении выборов; </a:t>
            </a:r>
          </a:p>
          <a:p>
            <a:r>
              <a:rPr lang="ru-RU" dirty="0"/>
              <a:t>– рекомендации международных наблюдателей; </a:t>
            </a:r>
          </a:p>
          <a:p>
            <a:r>
              <a:rPr lang="ru-RU" dirty="0"/>
              <a:t>– необходимость создания благоприятных условий для участников избирательного процесса и др.</a:t>
            </a:r>
          </a:p>
        </p:txBody>
      </p:sp>
    </p:spTree>
    <p:extLst>
      <p:ext uri="{BB962C8B-B14F-4D97-AF65-F5344CB8AC3E}">
        <p14:creationId xmlns:p14="http://schemas.microsoft.com/office/powerpoint/2010/main" val="3879424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12D654-E652-4A10-9323-5BB0025ACD60}"/>
              </a:ext>
            </a:extLst>
          </p:cNvPr>
          <p:cNvSpPr>
            <a:spLocks noGrp="1"/>
          </p:cNvSpPr>
          <p:nvPr>
            <p:ph type="title"/>
          </p:nvPr>
        </p:nvSpPr>
        <p:spPr/>
        <p:txBody>
          <a:bodyPr>
            <a:normAutofit fontScale="90000"/>
          </a:bodyPr>
          <a:lstStyle/>
          <a:p>
            <a:r>
              <a:rPr lang="ru-RU" dirty="0"/>
              <a:t>Система законодательства о выборах Президента Республики Узбекистан </a:t>
            </a:r>
          </a:p>
        </p:txBody>
      </p:sp>
      <p:sp>
        <p:nvSpPr>
          <p:cNvPr id="3" name="Объект 2">
            <a:extLst>
              <a:ext uri="{FF2B5EF4-FFF2-40B4-BE49-F238E27FC236}">
                <a16:creationId xmlns:a16="http://schemas.microsoft.com/office/drawing/2014/main" id="{8C6693BC-276E-4498-A212-36BB34EFDEEC}"/>
              </a:ext>
            </a:extLst>
          </p:cNvPr>
          <p:cNvSpPr>
            <a:spLocks noGrp="1"/>
          </p:cNvSpPr>
          <p:nvPr>
            <p:ph idx="1"/>
          </p:nvPr>
        </p:nvSpPr>
        <p:spPr>
          <a:xfrm>
            <a:off x="2589212" y="2133599"/>
            <a:ext cx="8915400" cy="4210929"/>
          </a:xfrm>
        </p:spPr>
        <p:txBody>
          <a:bodyPr>
            <a:normAutofit/>
          </a:bodyPr>
          <a:lstStyle/>
          <a:p>
            <a:r>
              <a:rPr lang="ru-RU" dirty="0"/>
              <a:t>Выборы Президента Республики Узбекистан являются важнейшим общественно-политическим событием в жизни нашей страны. Это очень ответственный процесс, связанный с избранием главы государства. От выбора наиболее подходящего кандидата на пост главы государства и принятого избирателями в этом процессе решения зависит будущее нашей страны, ее дальнейшее развитие. Вопросы, связанные с подготовкой и проведением демократически открытых и прозрачных выборов Президента Республики Узбекистан, осуществляются в порядке, установленном законодательством.</a:t>
            </a:r>
          </a:p>
          <a:p>
            <a:r>
              <a:rPr lang="ru-RU" dirty="0"/>
              <a:t>Президентские выборы 24 октября пройдут в соответствии с избирательным законодательством, принятым в соответствии с национальной избирательной практикой и международными избирательными стандартами.</a:t>
            </a:r>
          </a:p>
        </p:txBody>
      </p:sp>
    </p:spTree>
    <p:extLst>
      <p:ext uri="{BB962C8B-B14F-4D97-AF65-F5344CB8AC3E}">
        <p14:creationId xmlns:p14="http://schemas.microsoft.com/office/powerpoint/2010/main" val="2950430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774CEB-599F-4704-A5FF-C8EE8C36412A}"/>
              </a:ext>
            </a:extLst>
          </p:cNvPr>
          <p:cNvSpPr>
            <a:spLocks noGrp="1"/>
          </p:cNvSpPr>
          <p:nvPr>
            <p:ph type="title"/>
          </p:nvPr>
        </p:nvSpPr>
        <p:spPr/>
        <p:txBody>
          <a:bodyPr>
            <a:normAutofit fontScale="90000"/>
          </a:bodyPr>
          <a:lstStyle/>
          <a:p>
            <a:r>
              <a:rPr lang="ru-RU" dirty="0"/>
              <a:t>Система законодательства о выборах Президента Республики Узбекистан</a:t>
            </a:r>
          </a:p>
        </p:txBody>
      </p:sp>
      <p:sp>
        <p:nvSpPr>
          <p:cNvPr id="3" name="Объект 2">
            <a:extLst>
              <a:ext uri="{FF2B5EF4-FFF2-40B4-BE49-F238E27FC236}">
                <a16:creationId xmlns:a16="http://schemas.microsoft.com/office/drawing/2014/main" id="{370CDFDE-5195-44B6-9605-175B71F4C7AE}"/>
              </a:ext>
            </a:extLst>
          </p:cNvPr>
          <p:cNvSpPr>
            <a:spLocks noGrp="1"/>
          </p:cNvSpPr>
          <p:nvPr>
            <p:ph idx="1"/>
          </p:nvPr>
        </p:nvSpPr>
        <p:spPr>
          <a:xfrm>
            <a:off x="4909624" y="2133600"/>
            <a:ext cx="7047913" cy="4436012"/>
          </a:xfrm>
        </p:spPr>
        <p:txBody>
          <a:bodyPr>
            <a:normAutofit/>
          </a:bodyPr>
          <a:lstStyle/>
          <a:p>
            <a:r>
              <a:rPr lang="ru-RU" sz="2000" dirty="0"/>
              <a:t>– Конституция Республики Узбекистан (8 декабря 1992 г.);</a:t>
            </a:r>
          </a:p>
          <a:p>
            <a:r>
              <a:rPr lang="ru-RU" sz="2000" dirty="0"/>
              <a:t>– Избирательный кодекс Республики Узбекистан (25 июня -2019 г);</a:t>
            </a:r>
          </a:p>
          <a:p>
            <a:r>
              <a:rPr lang="ru-RU" sz="2000" dirty="0"/>
              <a:t>– Закон Республики Узбекистан «О политических партиях»</a:t>
            </a:r>
          </a:p>
          <a:p>
            <a:r>
              <a:rPr lang="ru-RU" sz="2000" dirty="0"/>
              <a:t>– (26 декабря 1996 г.), Закон «О финансировании политических партий» (30 апреля 2004 г.);</a:t>
            </a:r>
          </a:p>
          <a:p>
            <a:r>
              <a:rPr lang="ru-RU" sz="2000" dirty="0"/>
              <a:t>– Решения Центральной избирательной комиссии Республики Узбекистан.</a:t>
            </a:r>
          </a:p>
        </p:txBody>
      </p:sp>
      <p:pic>
        <p:nvPicPr>
          <p:cNvPr id="4" name="Рисунок 3">
            <a:extLst>
              <a:ext uri="{FF2B5EF4-FFF2-40B4-BE49-F238E27FC236}">
                <a16:creationId xmlns:a16="http://schemas.microsoft.com/office/drawing/2014/main" id="{D00A3FE2-18D3-4462-8F0F-9F29A3F9EBCB}"/>
              </a:ext>
            </a:extLst>
          </p:cNvPr>
          <p:cNvPicPr>
            <a:picLocks noChangeAspect="1"/>
          </p:cNvPicPr>
          <p:nvPr/>
        </p:nvPicPr>
        <p:blipFill>
          <a:blip r:embed="rId2"/>
          <a:stretch>
            <a:fillRect/>
          </a:stretch>
        </p:blipFill>
        <p:spPr>
          <a:xfrm>
            <a:off x="234463" y="2133600"/>
            <a:ext cx="4337537" cy="3521612"/>
          </a:xfrm>
          <a:prstGeom prst="rect">
            <a:avLst/>
          </a:prstGeom>
        </p:spPr>
      </p:pic>
    </p:spTree>
    <p:extLst>
      <p:ext uri="{BB962C8B-B14F-4D97-AF65-F5344CB8AC3E}">
        <p14:creationId xmlns:p14="http://schemas.microsoft.com/office/powerpoint/2010/main" val="1945196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3D94245-4890-444E-8FD3-6EA02E56DD85}"/>
              </a:ext>
            </a:extLst>
          </p:cNvPr>
          <p:cNvSpPr>
            <a:spLocks noGrp="1"/>
          </p:cNvSpPr>
          <p:nvPr>
            <p:ph idx="1"/>
          </p:nvPr>
        </p:nvSpPr>
        <p:spPr>
          <a:xfrm>
            <a:off x="2589212" y="478302"/>
            <a:ext cx="8915400" cy="5432920"/>
          </a:xfrm>
        </p:spPr>
        <p:txBody>
          <a:bodyPr/>
          <a:lstStyle/>
          <a:p>
            <a:r>
              <a:rPr lang="ru-RU" dirty="0"/>
              <a:t>Следует отметить, что Конституция Республики Узбекистан, наряду с нормами о правах, свободах и обязанностях человека, правовой базой общественных организаций и гражданского общества, правовым статусом органов государственной власти, укрепляет принципы и правила проведения выборов.</a:t>
            </a:r>
          </a:p>
          <a:p>
            <a:r>
              <a:rPr lang="ru-RU" dirty="0"/>
              <a:t>Положения Конституции о выборах Президента Республики Узбекистан важны, так как:</a:t>
            </a:r>
          </a:p>
          <a:p>
            <a:r>
              <a:rPr lang="ru-RU" dirty="0"/>
              <a:t> </a:t>
            </a:r>
            <a:r>
              <a:rPr lang="ru-RU" b="1" dirty="0"/>
              <a:t>во-первых, обеспечивают политические права граждан - глава государства избирается прямым голосованием избирателей; </a:t>
            </a:r>
          </a:p>
          <a:p>
            <a:r>
              <a:rPr lang="ru-RU" b="1" dirty="0"/>
              <a:t>во-вторых, гарантируют деятельность политических партий в формировании государственных органов; </a:t>
            </a:r>
          </a:p>
          <a:p>
            <a:r>
              <a:rPr lang="ru-RU" b="1" dirty="0"/>
              <a:t>в-третьих, выборы Президента Республики Узбекистан проводятся независимыми избирательными комиссиями на основе принципов и условий избирательного права.</a:t>
            </a:r>
          </a:p>
        </p:txBody>
      </p:sp>
    </p:spTree>
    <p:extLst>
      <p:ext uri="{BB962C8B-B14F-4D97-AF65-F5344CB8AC3E}">
        <p14:creationId xmlns:p14="http://schemas.microsoft.com/office/powerpoint/2010/main" val="1308239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EC7E5E3-F66A-4D54-BD37-DF9B946A3F2A}"/>
              </a:ext>
            </a:extLst>
          </p:cNvPr>
          <p:cNvSpPr>
            <a:spLocks noGrp="1"/>
          </p:cNvSpPr>
          <p:nvPr>
            <p:ph idx="1"/>
          </p:nvPr>
        </p:nvSpPr>
        <p:spPr>
          <a:xfrm>
            <a:off x="2589212" y="633045"/>
            <a:ext cx="8915400" cy="5641145"/>
          </a:xfrm>
        </p:spPr>
        <p:txBody>
          <a:bodyPr>
            <a:normAutofit lnSpcReduction="10000"/>
          </a:bodyPr>
          <a:lstStyle/>
          <a:p>
            <a:r>
              <a:rPr lang="ru-RU" b="1" dirty="0"/>
              <a:t>Статья 10 Конституции </a:t>
            </a:r>
            <a:r>
              <a:rPr lang="ru-RU" dirty="0"/>
              <a:t>гласит, что от имени народа Узбекистана могут выступать только </a:t>
            </a:r>
            <a:r>
              <a:rPr lang="ru-RU" dirty="0" err="1"/>
              <a:t>Олий</a:t>
            </a:r>
            <a:r>
              <a:rPr lang="ru-RU" dirty="0"/>
              <a:t> </a:t>
            </a:r>
            <a:r>
              <a:rPr lang="ru-RU" dirty="0" err="1"/>
              <a:t>Мажлис</a:t>
            </a:r>
            <a:r>
              <a:rPr lang="ru-RU" dirty="0"/>
              <a:t> и избранный им Президент Республики, а также любая часть общества, политическая партия, общественное объединение, общественное движение или отдельное лицо не имеют права выступать от имени народа Узбекистана. Эта норма объясняется важностью президентских выборов в обеспечении развития государства и благосостояния людей. </a:t>
            </a:r>
          </a:p>
          <a:p>
            <a:endParaRPr lang="ru-RU" dirty="0"/>
          </a:p>
          <a:p>
            <a:r>
              <a:rPr lang="ru-RU" dirty="0"/>
              <a:t>В соответствии со </a:t>
            </a:r>
            <a:r>
              <a:rPr lang="ru-RU" b="1" dirty="0"/>
              <a:t>статьей 32 Конституции Республики Узбекистан </a:t>
            </a:r>
            <a:r>
              <a:rPr lang="ru-RU" dirty="0"/>
              <a:t>граждане имеют право участвовать непосредственно в управлении общественными и государственными делами, а также через своих представителей. Такое участие осуществляется самоуправлением, проведением референдумов и демократически организованными государственными органами.</a:t>
            </a:r>
          </a:p>
          <a:p>
            <a:pPr marL="0" indent="0">
              <a:buNone/>
            </a:pPr>
            <a:endParaRPr lang="ru-RU" dirty="0"/>
          </a:p>
          <a:p>
            <a:r>
              <a:rPr lang="ru-RU" dirty="0"/>
              <a:t>Кроме того, </a:t>
            </a:r>
            <a:r>
              <a:rPr lang="ru-RU" b="1" dirty="0"/>
              <a:t>в статье 60 </a:t>
            </a:r>
            <a:r>
              <a:rPr lang="ru-RU" dirty="0"/>
              <a:t>нашего Основного закона партии выражают политическую волю различных слоев и групп, а установление нормы, связанной с их участием в формировании государственной власти через своих демократически избранных представителей, укрепляет их конституционный статус в избирательном процессе.</a:t>
            </a:r>
          </a:p>
        </p:txBody>
      </p:sp>
    </p:spTree>
    <p:extLst>
      <p:ext uri="{BB962C8B-B14F-4D97-AF65-F5344CB8AC3E}">
        <p14:creationId xmlns:p14="http://schemas.microsoft.com/office/powerpoint/2010/main" val="387785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16EA71C-4A24-4947-B9A5-FDC575E94480}"/>
              </a:ext>
            </a:extLst>
          </p:cNvPr>
          <p:cNvSpPr>
            <a:spLocks noGrp="1"/>
          </p:cNvSpPr>
          <p:nvPr>
            <p:ph idx="1"/>
          </p:nvPr>
        </p:nvSpPr>
        <p:spPr>
          <a:xfrm>
            <a:off x="3924886" y="562708"/>
            <a:ext cx="8145194" cy="5767754"/>
          </a:xfrm>
        </p:spPr>
        <p:txBody>
          <a:bodyPr>
            <a:normAutofit/>
          </a:bodyPr>
          <a:lstStyle/>
          <a:p>
            <a:r>
              <a:rPr lang="ru-RU" dirty="0"/>
              <a:t>Статус Президента Республики Узбекистан установлен </a:t>
            </a:r>
            <a:r>
              <a:rPr lang="ru-RU" b="1" dirty="0"/>
              <a:t>статьей 89 Конституции</a:t>
            </a:r>
            <a:r>
              <a:rPr lang="ru-RU" dirty="0"/>
              <a:t>, в соответствии с которой Президент Республики Узбекистан является главой государства и обеспечивает согласованную деятельность и сотрудничество органов государственной власти. Поэтому на конституционном уровне усилены соответствующие требования к кандидатам на пост главы государства как к должностному лицу, определяющему основные направления внутренней и внешней политики страны и работающему от имени народа Узбекистана. </a:t>
            </a:r>
          </a:p>
          <a:p>
            <a:endParaRPr lang="ru-RU" dirty="0"/>
          </a:p>
          <a:p>
            <a:r>
              <a:rPr lang="ru-RU" dirty="0"/>
              <a:t>6 В частности, согласно </a:t>
            </a:r>
            <a:r>
              <a:rPr lang="ru-RU" b="1" dirty="0"/>
              <a:t>статье 90 Конституции Республики Узбекистан</a:t>
            </a:r>
            <a:r>
              <a:rPr lang="ru-RU" dirty="0"/>
              <a:t>, Президентом Республики Узбекистан может быть избран гражданин Республики Узбекистан, которому исполнилось не менее тридцати пяти лет, хорошо владеющий государственным языком и проживающий на территории Узбекистана не менее 10 лет до прямых выборов.</a:t>
            </a:r>
          </a:p>
        </p:txBody>
      </p:sp>
      <p:pic>
        <p:nvPicPr>
          <p:cNvPr id="4" name="Рисунок 3">
            <a:extLst>
              <a:ext uri="{FF2B5EF4-FFF2-40B4-BE49-F238E27FC236}">
                <a16:creationId xmlns:a16="http://schemas.microsoft.com/office/drawing/2014/main" id="{625C5391-CD31-4B04-A256-98E1ECCBB179}"/>
              </a:ext>
            </a:extLst>
          </p:cNvPr>
          <p:cNvPicPr>
            <a:picLocks noChangeAspect="1"/>
          </p:cNvPicPr>
          <p:nvPr/>
        </p:nvPicPr>
        <p:blipFill>
          <a:blip r:embed="rId2"/>
          <a:stretch>
            <a:fillRect/>
          </a:stretch>
        </p:blipFill>
        <p:spPr>
          <a:xfrm>
            <a:off x="121920" y="1491175"/>
            <a:ext cx="3802966" cy="3235570"/>
          </a:xfrm>
          <a:prstGeom prst="rect">
            <a:avLst/>
          </a:prstGeom>
        </p:spPr>
      </p:pic>
    </p:spTree>
    <p:extLst>
      <p:ext uri="{BB962C8B-B14F-4D97-AF65-F5344CB8AC3E}">
        <p14:creationId xmlns:p14="http://schemas.microsoft.com/office/powerpoint/2010/main" val="163591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68CEB2-A0ED-4B3E-BE3E-A1A914B0FB7E}"/>
              </a:ext>
            </a:extLst>
          </p:cNvPr>
          <p:cNvSpPr>
            <a:spLocks noGrp="1"/>
          </p:cNvSpPr>
          <p:nvPr>
            <p:ph type="title"/>
          </p:nvPr>
        </p:nvSpPr>
        <p:spPr/>
        <p:txBody>
          <a:bodyPr>
            <a:normAutofit fontScale="90000"/>
          </a:bodyPr>
          <a:lstStyle/>
          <a:p>
            <a:r>
              <a:rPr lang="ru-RU" dirty="0"/>
              <a:t>Требования, установленные к кандидату в Президенты Республики Узбекистан:</a:t>
            </a:r>
          </a:p>
        </p:txBody>
      </p:sp>
      <p:sp>
        <p:nvSpPr>
          <p:cNvPr id="3" name="Объект 2">
            <a:extLst>
              <a:ext uri="{FF2B5EF4-FFF2-40B4-BE49-F238E27FC236}">
                <a16:creationId xmlns:a16="http://schemas.microsoft.com/office/drawing/2014/main" id="{EAE24E9B-A9ED-474F-A464-087BD22BF340}"/>
              </a:ext>
            </a:extLst>
          </p:cNvPr>
          <p:cNvSpPr>
            <a:spLocks noGrp="1"/>
          </p:cNvSpPr>
          <p:nvPr>
            <p:ph idx="1"/>
          </p:nvPr>
        </p:nvSpPr>
        <p:spPr>
          <a:xfrm>
            <a:off x="2592925" y="2133600"/>
            <a:ext cx="9167665" cy="4100290"/>
          </a:xfrm>
        </p:spPr>
        <p:txBody>
          <a:bodyPr>
            <a:normAutofit fontScale="92500" lnSpcReduction="10000"/>
          </a:bodyPr>
          <a:lstStyle/>
          <a:p>
            <a:r>
              <a:rPr lang="ru-RU" dirty="0"/>
              <a:t>1. Не моложе тридцати пяти лет. Человек, выдвигающий свою кандидатуру на президентских выборах с целью управления им как глава государства, должен иметь определенный жизненный опыт. Опыт достигается путем прохождения жизненных испытаний в течение нескольких лет. В этом отношении возрастной ценз для кандидата в Президенты был установлен в 35 лет. Обычно, достигнув этого возраста, человек занимает самостоятельную позицию относительно принятия важных решений. Данный возрастной ценз установлен исходя из значимости определенного возраста и опыта в управлении государством и обществом.</a:t>
            </a:r>
          </a:p>
          <a:p>
            <a:r>
              <a:rPr lang="ru-RU" dirty="0"/>
              <a:t> 2. Хорошее знание государственного языка, то есть узбекского. Это также одно из очень важных требований. Кандидат, претендующий на руководство Узбекистаном, должен хорошо знать узбекский язык. Особенно в последние годы, когда в нашей стране уделяется внимание повышению престижа государственного языка, как важного направления политической жизни, значение этого требования еще более возрастает</a:t>
            </a:r>
          </a:p>
        </p:txBody>
      </p:sp>
    </p:spTree>
    <p:extLst>
      <p:ext uri="{BB962C8B-B14F-4D97-AF65-F5344CB8AC3E}">
        <p14:creationId xmlns:p14="http://schemas.microsoft.com/office/powerpoint/2010/main" val="2549252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DBA3AD-2AA8-415C-96A8-B87A22172F57}"/>
              </a:ext>
            </a:extLst>
          </p:cNvPr>
          <p:cNvSpPr>
            <a:spLocks noGrp="1"/>
          </p:cNvSpPr>
          <p:nvPr>
            <p:ph type="title"/>
          </p:nvPr>
        </p:nvSpPr>
        <p:spPr/>
        <p:txBody>
          <a:bodyPr>
            <a:normAutofit fontScale="90000"/>
          </a:bodyPr>
          <a:lstStyle/>
          <a:p>
            <a:r>
              <a:rPr lang="ru-RU" dirty="0"/>
              <a:t>Требования, установленные к кандидату в Президенты Республики Узбекистан:</a:t>
            </a:r>
          </a:p>
        </p:txBody>
      </p:sp>
      <p:sp>
        <p:nvSpPr>
          <p:cNvPr id="3" name="Объект 2">
            <a:extLst>
              <a:ext uri="{FF2B5EF4-FFF2-40B4-BE49-F238E27FC236}">
                <a16:creationId xmlns:a16="http://schemas.microsoft.com/office/drawing/2014/main" id="{4E08D0AD-D987-4777-93AF-CD3F9395D0F1}"/>
              </a:ext>
            </a:extLst>
          </p:cNvPr>
          <p:cNvSpPr>
            <a:spLocks noGrp="1"/>
          </p:cNvSpPr>
          <p:nvPr>
            <p:ph idx="1"/>
          </p:nvPr>
        </p:nvSpPr>
        <p:spPr>
          <a:xfrm>
            <a:off x="2589212" y="2133600"/>
            <a:ext cx="8915400" cy="4100290"/>
          </a:xfrm>
        </p:spPr>
        <p:txBody>
          <a:bodyPr>
            <a:normAutofit fontScale="92500" lnSpcReduction="20000"/>
          </a:bodyPr>
          <a:lstStyle/>
          <a:p>
            <a:r>
              <a:rPr lang="ru-RU" dirty="0"/>
              <a:t>3. Постоянное проживание на территории Узбекистана не менее 10 лет до прямых выборов. Важность этого требования заключается в том, что только человек, который постоянно проживает в определенной стране, знает о преимуществах и недостатках существующих условий, а также о радостях и заботах своего народа. Поэтому было бы логично выдвинуть кандидатом в Президенты человека, который живет в тех же условиях, что и люди, живущие в этой стране.</a:t>
            </a:r>
          </a:p>
          <a:p>
            <a:r>
              <a:rPr lang="ru-RU" dirty="0"/>
              <a:t>4. Должен быть гражданином Республики Узбекистан. Это тоже одно из очень важных требований. Конечно, для руководства той или иной страной, для управления ею особое значение имеет требование быть гражданином этой страны. Через это требование отражается принадлежность кандидата к гражданству данного государства. Еще один важный аспект вопроса о гражданстве в избирательных и политических процессах заключается в том, что он связан с дальнейшей судьбой страны. Только гражданин этой страны больше заботится о судьбе страны. Поэтому устанавливается требование гражданства не только для выдвижения, но и для участия в выборах, для голосования.</a:t>
            </a:r>
          </a:p>
        </p:txBody>
      </p:sp>
    </p:spTree>
    <p:extLst>
      <p:ext uri="{BB962C8B-B14F-4D97-AF65-F5344CB8AC3E}">
        <p14:creationId xmlns:p14="http://schemas.microsoft.com/office/powerpoint/2010/main" val="467448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CFA5F3C-0454-40EF-B894-9362EE08AACB}"/>
              </a:ext>
            </a:extLst>
          </p:cNvPr>
          <p:cNvSpPr>
            <a:spLocks noGrp="1"/>
          </p:cNvSpPr>
          <p:nvPr>
            <p:ph idx="1"/>
          </p:nvPr>
        </p:nvSpPr>
        <p:spPr>
          <a:xfrm>
            <a:off x="5162842" y="182880"/>
            <a:ext cx="6341769" cy="6288258"/>
          </a:xfrm>
        </p:spPr>
        <p:txBody>
          <a:bodyPr/>
          <a:lstStyle/>
          <a:p>
            <a:r>
              <a:rPr lang="ru-RU" b="1" dirty="0"/>
              <a:t>Глава 23 Конституции Республики Узбекистан </a:t>
            </a:r>
            <a:r>
              <a:rPr lang="ru-RU" dirty="0"/>
              <a:t>посвящена «избирательной системе», которая определяет важные принципы и нормы, касающиеся избирательной системы нашей страны. </a:t>
            </a:r>
          </a:p>
          <a:p>
            <a:r>
              <a:rPr lang="ru-RU" dirty="0"/>
              <a:t>В частности, </a:t>
            </a:r>
            <a:r>
              <a:rPr lang="ru-RU" b="1" dirty="0"/>
              <a:t>статьей 117 нашей Конституции </a:t>
            </a:r>
            <a:r>
              <a:rPr lang="ru-RU" dirty="0"/>
              <a:t>гарантировано право граждан Республики Узбекистан избирать и быть избранными, и каждый избиратель имеет один голос, а также право голоса, равенство и свободу волеизъявления</a:t>
            </a:r>
          </a:p>
          <a:p>
            <a:r>
              <a:rPr lang="ru-RU" dirty="0"/>
              <a:t>Кроме того, в этой статье закреплены важные принципы избирательного права, позволяющие проводить избирательные процессы открыто, прозрачно и демократично на основе международных избирательных стандартов.</a:t>
            </a:r>
          </a:p>
        </p:txBody>
      </p:sp>
      <p:pic>
        <p:nvPicPr>
          <p:cNvPr id="5" name="Рисунок 4">
            <a:extLst>
              <a:ext uri="{FF2B5EF4-FFF2-40B4-BE49-F238E27FC236}">
                <a16:creationId xmlns:a16="http://schemas.microsoft.com/office/drawing/2014/main" id="{F8F7DD42-48D4-4CB7-8E22-3FE75E20E55A}"/>
              </a:ext>
            </a:extLst>
          </p:cNvPr>
          <p:cNvPicPr>
            <a:picLocks noChangeAspect="1"/>
          </p:cNvPicPr>
          <p:nvPr/>
        </p:nvPicPr>
        <p:blipFill>
          <a:blip r:embed="rId2"/>
          <a:stretch>
            <a:fillRect/>
          </a:stretch>
        </p:blipFill>
        <p:spPr>
          <a:xfrm>
            <a:off x="687389" y="1195754"/>
            <a:ext cx="4292573" cy="3460652"/>
          </a:xfrm>
          <a:prstGeom prst="rect">
            <a:avLst/>
          </a:prstGeom>
        </p:spPr>
      </p:pic>
    </p:spTree>
    <p:extLst>
      <p:ext uri="{BB962C8B-B14F-4D97-AF65-F5344CB8AC3E}">
        <p14:creationId xmlns:p14="http://schemas.microsoft.com/office/powerpoint/2010/main" val="2298445335"/>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41</TotalTime>
  <Words>2085</Words>
  <Application>Microsoft Office PowerPoint</Application>
  <PresentationFormat>Широкоэкранный</PresentationFormat>
  <Paragraphs>89</Paragraphs>
  <Slides>19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19</vt:i4>
      </vt:variant>
    </vt:vector>
  </HeadingPairs>
  <TitlesOfParts>
    <vt:vector size="23" baseType="lpstr">
      <vt:lpstr>Arial</vt:lpstr>
      <vt:lpstr>Century Gothic</vt:lpstr>
      <vt:lpstr>Wingdings 3</vt:lpstr>
      <vt:lpstr>Легкий дым</vt:lpstr>
      <vt:lpstr>КОНСТИТУЦИОННО-ПРАВОВЫЕ ОСНОВЫ ВЫБОРОВ ПРЕЗИДЕНТА РЕСПУБЛИКИ УЗБЕКИСТАН</vt:lpstr>
      <vt:lpstr>Система законодательства о выборах Президента Республики Узбекистан </vt:lpstr>
      <vt:lpstr>Система законодательства о выборах Президента Республики Узбекистан</vt:lpstr>
      <vt:lpstr>Презентация PowerPoint</vt:lpstr>
      <vt:lpstr>Презентация PowerPoint</vt:lpstr>
      <vt:lpstr>Презентация PowerPoint</vt:lpstr>
      <vt:lpstr>Требования, установленные к кандидату в Президенты Республики Узбекистан:</vt:lpstr>
      <vt:lpstr>Требования, установленные к кандидату в Президенты Республики Узбекистан:</vt:lpstr>
      <vt:lpstr>Презентация PowerPoint</vt:lpstr>
      <vt:lpstr>Содержание и сущность принципов избирательного права </vt:lpstr>
      <vt:lpstr>Презентация PowerPoint</vt:lpstr>
      <vt:lpstr>В системе избирательного законодательства важное место занимает Избирательный кодекс Республики Узбекистан. </vt:lpstr>
      <vt:lpstr>Избирательный кодекс Республики Узбекистан принят 25 июня 2019 года и состоит из 18 глав и 103 статей. Основными нововведениями Избирательного кодекса являются: </vt:lpstr>
      <vt:lpstr>Презентация PowerPoint</vt:lpstr>
      <vt:lpstr>Особенности выборов Президента Республики Узбекистан</vt:lpstr>
      <vt:lpstr>В соответствии со статьей 63 Избирательного Кодекса для участия в выборах Президента Республики Узбекистан политическая партия должна представить в Центральную избирательную комиссию не менее чем за семьдесят дней до выборов:</vt:lpstr>
      <vt:lpstr>Суть изменений и дополнений в избирательное законодательство</vt:lpstr>
      <vt:lpstr>Данным Законом внесены изменения и дополнения в следующие законодательные акты: </vt:lpstr>
      <vt:lpstr>Суть и основные направления изменений и дополнений в избирательное законодательство следующие: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КОНСТИТУЦИОННО-ПРАВОВЫЕ ОСНОВЫ ВЫБОРОВ ПРЕЗИДЕНТА РЕСПУБЛИКИ УЗБЕКИСТАН</dc:title>
  <dc:creator>User</dc:creator>
  <cp:lastModifiedBy>User</cp:lastModifiedBy>
  <cp:revision>13</cp:revision>
  <dcterms:created xsi:type="dcterms:W3CDTF">2021-10-04T17:27:38Z</dcterms:created>
  <dcterms:modified xsi:type="dcterms:W3CDTF">2021-10-04T18:09:11Z</dcterms:modified>
</cp:coreProperties>
</file>