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5" r:id="rId3"/>
    <p:sldId id="271" r:id="rId4"/>
    <p:sldId id="276" r:id="rId5"/>
    <p:sldId id="272" r:id="rId6"/>
    <p:sldId id="273" r:id="rId7"/>
    <p:sldId id="257" r:id="rId8"/>
    <p:sldId id="262" r:id="rId9"/>
    <p:sldId id="259" r:id="rId10"/>
    <p:sldId id="277" r:id="rId11"/>
    <p:sldId id="263" r:id="rId12"/>
    <p:sldId id="260" r:id="rId13"/>
    <p:sldId id="261" r:id="rId14"/>
    <p:sldId id="264" r:id="rId15"/>
    <p:sldId id="258" r:id="rId16"/>
    <p:sldId id="269" r:id="rId17"/>
    <p:sldId id="266" r:id="rId18"/>
    <p:sldId id="267" r:id="rId19"/>
    <p:sldId id="268" r:id="rId20"/>
    <p:sldId id="278" r:id="rId21"/>
    <p:sldId id="270"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EA9D6AB9-F514-4B83-904D-4DD19A548204}"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5485824B-A491-4C92-B017-E0B7CE10CA9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565DD2D-21C7-48C6-8B93-44F391EA29C6}"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72B761B-09B3-46FA-A654-36098CD5C65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64DC6D02-BCE0-4525-B78B-321807724876}" type="datetimeFigureOut">
              <a:rPr lang="ru-RU"/>
              <a:pPr>
                <a:defRPr/>
              </a:pPr>
              <a:t>14.12.2020</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9DF3CF6D-9FC9-4B33-82C6-E9FF1EE67B9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E44891E-C707-4105-82AE-0AF8E6AB71ED}" type="datetimeFigureOut">
              <a:rPr lang="ru-RU"/>
              <a:pPr>
                <a:defRPr/>
              </a:pPr>
              <a:t>14.12.2020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0B7D48CC-0C10-46F3-92FF-F5D2781DABA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8" name="Date Placeholder 4"/>
          <p:cNvSpPr>
            <a:spLocks noGrp="1"/>
          </p:cNvSpPr>
          <p:nvPr>
            <p:ph type="dt" sz="half" idx="14"/>
          </p:nvPr>
        </p:nvSpPr>
        <p:spPr/>
        <p:txBody>
          <a:bodyPr/>
          <a:lstStyle>
            <a:lvl1pPr>
              <a:defRPr/>
            </a:lvl1pPr>
          </a:lstStyle>
          <a:p>
            <a:pPr>
              <a:defRPr/>
            </a:pPr>
            <a:fld id="{650CBC6D-DD51-4B65-8C8F-A699408A7AF8}" type="datetimeFigureOut">
              <a:rPr lang="ru-RU"/>
              <a:pPr>
                <a:defRPr/>
              </a:pPr>
              <a:t>14.12.2020</a:t>
            </a:fld>
            <a:endParaRPr lang="ru-RU"/>
          </a:p>
        </p:txBody>
      </p:sp>
      <p:sp>
        <p:nvSpPr>
          <p:cNvPr id="9" name="Footer Placeholder 5"/>
          <p:cNvSpPr>
            <a:spLocks noGrp="1"/>
          </p:cNvSpPr>
          <p:nvPr>
            <p:ph type="ftr" sz="quarter" idx="15"/>
          </p:nvPr>
        </p:nvSpPr>
        <p:spPr/>
        <p:txBody>
          <a:bodyPr/>
          <a:lstStyle>
            <a:lvl1pPr>
              <a:defRPr/>
            </a:lvl1pPr>
          </a:lstStyle>
          <a:p>
            <a:pPr>
              <a:defRPr/>
            </a:pPr>
            <a:endParaRPr lang="ru-RU"/>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F7F10281-E8EF-4F80-90B4-563A32F7D3A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ru-RU" smtClean="0"/>
              <a:t>Образец текста</a:t>
            </a:r>
          </a:p>
        </p:txBody>
      </p:sp>
      <p:sp>
        <p:nvSpPr>
          <p:cNvPr id="6" name="Date Placeholder 4"/>
          <p:cNvSpPr>
            <a:spLocks noGrp="1"/>
          </p:cNvSpPr>
          <p:nvPr>
            <p:ph type="dt" sz="half" idx="14"/>
          </p:nvPr>
        </p:nvSpPr>
        <p:spPr/>
        <p:txBody>
          <a:bodyPr/>
          <a:lstStyle>
            <a:lvl1pPr>
              <a:defRPr/>
            </a:lvl1pPr>
          </a:lstStyle>
          <a:p>
            <a:pPr>
              <a:defRPr/>
            </a:pPr>
            <a:fld id="{596F6BB9-CDC9-4C4A-BCB4-65644F48C077}" type="datetimeFigureOut">
              <a:rPr lang="ru-RU"/>
              <a:pPr>
                <a:defRPr/>
              </a:pPr>
              <a:t>14.12.2020</a:t>
            </a:fld>
            <a:endParaRPr lang="ru-RU"/>
          </a:p>
        </p:txBody>
      </p:sp>
      <p:sp>
        <p:nvSpPr>
          <p:cNvPr id="7" name="Footer Placeholder 5"/>
          <p:cNvSpPr>
            <a:spLocks noGrp="1"/>
          </p:cNvSpPr>
          <p:nvPr>
            <p:ph type="ftr" sz="quarter" idx="15"/>
          </p:nvPr>
        </p:nvSpPr>
        <p:spPr/>
        <p:txBody>
          <a:bodyPr/>
          <a:lstStyle>
            <a:lvl1pPr>
              <a:defRPr/>
            </a:lvl1pPr>
          </a:lstStyle>
          <a:p>
            <a:pPr>
              <a:defRPr/>
            </a:pPr>
            <a:endParaRPr lang="ru-RU"/>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F4A2FA62-4ACD-40D6-AEE7-F33B1BC4E07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D257B8B-4B5A-47EA-A64F-A5EA40263565}"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54D704C-7B29-4423-913C-D5E122AF070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6786651-4608-45CD-931A-4482DFFFDCED}"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3CE0B65-235E-49C5-971A-31B313A81C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82A6365-6434-4F7D-9C67-2CF62EB5719D}"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923DBD6-6D8A-4EC5-8EC7-01A4A8C4DEC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8321109-0B9B-4576-A94B-463882FD5CB9}" type="datetimeFigureOut">
              <a:rPr lang="ru-RU"/>
              <a:pPr>
                <a:defRPr/>
              </a:pPr>
              <a:t>14.12.2020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95D2ABBA-B29F-4751-9139-FE6709C8FE4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0CAB6F79-9886-4CB1-B8B1-C569304EAA4D}" type="datetimeFigureOut">
              <a:rPr lang="ru-RU"/>
              <a:pPr>
                <a:defRPr/>
              </a:pPr>
              <a:t>14.12.2020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C59D8DA-2483-4DDF-9461-3BE2F33C85D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8CF13433-CBD5-40A5-8A29-E25B66A21A47}" type="datetimeFigureOut">
              <a:rPr lang="ru-RU"/>
              <a:pPr>
                <a:defRPr/>
              </a:pPr>
              <a:t>14.12.2020</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F32C3B7D-31E0-4643-B32D-D17E846532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9EE8C0D2-AF14-4214-8408-050B842EC087}" type="datetimeFigureOut">
              <a:rPr lang="ru-RU"/>
              <a:pPr>
                <a:defRPr/>
              </a:pPr>
              <a:t>14.12.2020</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8F4C5D0F-D965-4BB0-A580-A7392F45764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3" name="Date Placeholder 1"/>
          <p:cNvSpPr>
            <a:spLocks noGrp="1"/>
          </p:cNvSpPr>
          <p:nvPr>
            <p:ph type="dt" sz="half" idx="10"/>
          </p:nvPr>
        </p:nvSpPr>
        <p:spPr/>
        <p:txBody>
          <a:bodyPr/>
          <a:lstStyle>
            <a:lvl1pPr>
              <a:defRPr/>
            </a:lvl1pPr>
          </a:lstStyle>
          <a:p>
            <a:pPr>
              <a:defRPr/>
            </a:pPr>
            <a:fld id="{C7115891-C35D-471F-99DD-27F977E0646C}" type="datetimeFigureOut">
              <a:rPr lang="ru-RU"/>
              <a:pPr>
                <a:defRPr/>
              </a:pPr>
              <a:t>14.12.2020</a:t>
            </a:fld>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3"/>
          <p:cNvSpPr>
            <a:spLocks noGrp="1"/>
          </p:cNvSpPr>
          <p:nvPr>
            <p:ph type="sldNum" sz="quarter" idx="12"/>
          </p:nvPr>
        </p:nvSpPr>
        <p:spPr/>
        <p:txBody>
          <a:bodyPr/>
          <a:lstStyle>
            <a:lvl1pPr>
              <a:defRPr/>
            </a:lvl1pPr>
          </a:lstStyle>
          <a:p>
            <a:pPr>
              <a:defRPr/>
            </a:pPr>
            <a:fld id="{1AF879B5-32EA-4D0A-AA94-2741CC0F37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B6A3D51-3BF8-4EB9-9D34-42C85FBE8657}" type="datetimeFigureOut">
              <a:rPr lang="ru-RU"/>
              <a:pPr>
                <a:defRPr/>
              </a:pPr>
              <a:t>14.12.2020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6DA7349-84CD-4FBF-9F88-EFD662B5050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endParaRPr lang="ru-RU"/>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393D87A9-96BB-4EAF-98B2-56C539B67734}" type="datetimeFigureOut">
              <a:rPr lang="ru-RU"/>
              <a:pPr>
                <a:defRPr/>
              </a:pPr>
              <a:t>14.12.2020</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8E1557CF-3EA1-4AA9-A156-6DE3797BBF7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8" name="Freeform 11"/>
            <p:cNvSpPr>
              <a:spLocks/>
            </p:cNvSpPr>
            <p:nvPr/>
          </p:nvSpPr>
          <p:spPr bwMode="auto">
            <a:xfrm>
              <a:off x="2487613" y="2284413"/>
              <a:ext cx="85725" cy="533400"/>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ru-RU"/>
            </a:p>
          </p:txBody>
        </p:sp>
        <p:sp>
          <p:nvSpPr>
            <p:cNvPr id="1049" name="Freeform 12"/>
            <p:cNvSpPr>
              <a:spLocks/>
            </p:cNvSpPr>
            <p:nvPr/>
          </p:nvSpPr>
          <p:spPr bwMode="auto">
            <a:xfrm>
              <a:off x="2597151" y="2779713"/>
              <a:ext cx="550863" cy="1978025"/>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ru-RU"/>
            </a:p>
          </p:txBody>
        </p:sp>
        <p:sp>
          <p:nvSpPr>
            <p:cNvPr id="1050" name="Freeform 13"/>
            <p:cNvSpPr>
              <a:spLocks/>
            </p:cNvSpPr>
            <p:nvPr/>
          </p:nvSpPr>
          <p:spPr bwMode="auto">
            <a:xfrm>
              <a:off x="3175001" y="4730750"/>
              <a:ext cx="519113" cy="1209675"/>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ru-RU"/>
            </a:p>
          </p:txBody>
        </p:sp>
        <p:sp>
          <p:nvSpPr>
            <p:cNvPr id="1051" name="Freeform 14"/>
            <p:cNvSpPr>
              <a:spLocks/>
            </p:cNvSpPr>
            <p:nvPr/>
          </p:nvSpPr>
          <p:spPr bwMode="auto">
            <a:xfrm>
              <a:off x="3305176" y="5630863"/>
              <a:ext cx="146050" cy="309563"/>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ru-RU"/>
            </a:p>
          </p:txBody>
        </p:sp>
        <p:sp>
          <p:nvSpPr>
            <p:cNvPr id="1052" name="Freeform 15"/>
            <p:cNvSpPr>
              <a:spLocks/>
            </p:cNvSpPr>
            <p:nvPr/>
          </p:nvSpPr>
          <p:spPr bwMode="auto">
            <a:xfrm>
              <a:off x="2573338" y="2817813"/>
              <a:ext cx="700088" cy="2835275"/>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ru-RU"/>
            </a:p>
          </p:txBody>
        </p:sp>
        <p:sp>
          <p:nvSpPr>
            <p:cNvPr id="1053" name="Freeform 16"/>
            <p:cNvSpPr>
              <a:spLocks/>
            </p:cNvSpPr>
            <p:nvPr/>
          </p:nvSpPr>
          <p:spPr bwMode="auto">
            <a:xfrm>
              <a:off x="2506663" y="285750"/>
              <a:ext cx="90488" cy="2493963"/>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ru-RU"/>
            </a:p>
          </p:txBody>
        </p:sp>
        <p:sp>
          <p:nvSpPr>
            <p:cNvPr id="1054" name="Freeform 17"/>
            <p:cNvSpPr>
              <a:spLocks/>
            </p:cNvSpPr>
            <p:nvPr/>
          </p:nvSpPr>
          <p:spPr bwMode="auto">
            <a:xfrm>
              <a:off x="2554288" y="2598738"/>
              <a:ext cx="66675" cy="420688"/>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ru-RU"/>
            </a:p>
          </p:txBody>
        </p:sp>
        <p:sp>
          <p:nvSpPr>
            <p:cNvPr id="1055" name="Freeform 18"/>
            <p:cNvSpPr>
              <a:spLocks/>
            </p:cNvSpPr>
            <p:nvPr/>
          </p:nvSpPr>
          <p:spPr bwMode="auto">
            <a:xfrm>
              <a:off x="3143251" y="4757738"/>
              <a:ext cx="161925" cy="873125"/>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ru-RU"/>
            </a:p>
          </p:txBody>
        </p:sp>
        <p:sp>
          <p:nvSpPr>
            <p:cNvPr id="1056" name="Freeform 19"/>
            <p:cNvSpPr>
              <a:spLocks/>
            </p:cNvSpPr>
            <p:nvPr/>
          </p:nvSpPr>
          <p:spPr bwMode="auto">
            <a:xfrm>
              <a:off x="3148013" y="1282700"/>
              <a:ext cx="1768475" cy="3448050"/>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ru-RU"/>
            </a:p>
          </p:txBody>
        </p:sp>
        <p:sp>
          <p:nvSpPr>
            <p:cNvPr id="1057" name="Freeform 20"/>
            <p:cNvSpPr>
              <a:spLocks/>
            </p:cNvSpPr>
            <p:nvPr/>
          </p:nvSpPr>
          <p:spPr bwMode="auto">
            <a:xfrm>
              <a:off x="3273426" y="5653088"/>
              <a:ext cx="138113" cy="287338"/>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ru-RU"/>
            </a:p>
          </p:txBody>
        </p:sp>
        <p:sp>
          <p:nvSpPr>
            <p:cNvPr id="1058" name="Freeform 21"/>
            <p:cNvSpPr>
              <a:spLocks/>
            </p:cNvSpPr>
            <p:nvPr/>
          </p:nvSpPr>
          <p:spPr bwMode="auto">
            <a:xfrm>
              <a:off x="3143251" y="4656138"/>
              <a:ext cx="31750" cy="188913"/>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ru-RU"/>
            </a:p>
          </p:txBody>
        </p:sp>
        <p:sp>
          <p:nvSpPr>
            <p:cNvPr id="1059" name="Freeform 22"/>
            <p:cNvSpPr>
              <a:spLocks/>
            </p:cNvSpPr>
            <p:nvPr/>
          </p:nvSpPr>
          <p:spPr bwMode="auto">
            <a:xfrm>
              <a:off x="3211513" y="5410200"/>
              <a:ext cx="203200" cy="530225"/>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ru-RU"/>
            </a:p>
          </p:txBody>
        </p:sp>
      </p:grpSp>
      <p:grpSp>
        <p:nvGrpSpPr>
          <p:cNvPr id="1027" name="Group 48"/>
          <p:cNvGrpSpPr>
            <a:grpSpLocks/>
          </p:cNvGrpSpPr>
          <p:nvPr/>
        </p:nvGrpSpPr>
        <p:grpSpPr bwMode="auto">
          <a:xfrm>
            <a:off x="20638" y="0"/>
            <a:ext cx="1952625" cy="6853238"/>
            <a:chOff x="6627813" y="195650"/>
            <a:chExt cx="1952625" cy="5678101"/>
          </a:xfrm>
        </p:grpSpPr>
        <p:sp>
          <p:nvSpPr>
            <p:cNvPr id="1036" name="Freeform 27"/>
            <p:cNvSpPr>
              <a:spLocks/>
            </p:cNvSpPr>
            <p:nvPr/>
          </p:nvSpPr>
          <p:spPr bwMode="auto">
            <a:xfrm>
              <a:off x="6627813" y="195650"/>
              <a:ext cx="409575" cy="3646488"/>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ru-RU"/>
            </a:p>
          </p:txBody>
        </p:sp>
        <p:sp>
          <p:nvSpPr>
            <p:cNvPr id="1037" name="Freeform 28"/>
            <p:cNvSpPr>
              <a:spLocks/>
            </p:cNvSpPr>
            <p:nvPr/>
          </p:nvSpPr>
          <p:spPr bwMode="auto">
            <a:xfrm>
              <a:off x="7061201" y="3771900"/>
              <a:ext cx="350838" cy="1309688"/>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ru-RU"/>
            </a:p>
          </p:txBody>
        </p:sp>
        <p:sp>
          <p:nvSpPr>
            <p:cNvPr id="1038" name="Freeform 29"/>
            <p:cNvSpPr>
              <a:spLocks/>
            </p:cNvSpPr>
            <p:nvPr/>
          </p:nvSpPr>
          <p:spPr bwMode="auto">
            <a:xfrm>
              <a:off x="7439026" y="5053013"/>
              <a:ext cx="357188" cy="82073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ru-RU"/>
            </a:p>
          </p:txBody>
        </p:sp>
        <p:sp>
          <p:nvSpPr>
            <p:cNvPr id="1039" name="Freeform 30"/>
            <p:cNvSpPr>
              <a:spLocks/>
            </p:cNvSpPr>
            <p:nvPr/>
          </p:nvSpPr>
          <p:spPr bwMode="auto">
            <a:xfrm>
              <a:off x="7037388" y="3811588"/>
              <a:ext cx="457200" cy="1852613"/>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ru-RU"/>
            </a:p>
          </p:txBody>
        </p:sp>
        <p:sp>
          <p:nvSpPr>
            <p:cNvPr id="1040" name="Freeform 31"/>
            <p:cNvSpPr>
              <a:spLocks/>
            </p:cNvSpPr>
            <p:nvPr/>
          </p:nvSpPr>
          <p:spPr bwMode="auto">
            <a:xfrm>
              <a:off x="6992938" y="1263650"/>
              <a:ext cx="144463" cy="2508250"/>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ru-RU"/>
            </a:p>
          </p:txBody>
        </p:sp>
        <p:sp>
          <p:nvSpPr>
            <p:cNvPr id="1041" name="Freeform 32"/>
            <p:cNvSpPr>
              <a:spLocks/>
            </p:cNvSpPr>
            <p:nvPr/>
          </p:nvSpPr>
          <p:spPr bwMode="auto">
            <a:xfrm>
              <a:off x="7526338" y="5640388"/>
              <a:ext cx="111125" cy="233363"/>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ru-RU"/>
            </a:p>
          </p:txBody>
        </p:sp>
        <p:sp>
          <p:nvSpPr>
            <p:cNvPr id="1042" name="Freeform 33"/>
            <p:cNvSpPr>
              <a:spLocks/>
            </p:cNvSpPr>
            <p:nvPr/>
          </p:nvSpPr>
          <p:spPr bwMode="auto">
            <a:xfrm>
              <a:off x="7021513" y="3598863"/>
              <a:ext cx="68263" cy="423863"/>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ru-RU"/>
            </a:p>
          </p:txBody>
        </p:sp>
        <p:sp>
          <p:nvSpPr>
            <p:cNvPr id="1043" name="Freeform 34"/>
            <p:cNvSpPr>
              <a:spLocks/>
            </p:cNvSpPr>
            <p:nvPr/>
          </p:nvSpPr>
          <p:spPr bwMode="auto">
            <a:xfrm>
              <a:off x="7412038" y="2801938"/>
              <a:ext cx="1168400" cy="2251075"/>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ru-RU"/>
            </a:p>
          </p:txBody>
        </p:sp>
        <p:sp>
          <p:nvSpPr>
            <p:cNvPr id="1044" name="Freeform 35"/>
            <p:cNvSpPr>
              <a:spLocks/>
            </p:cNvSpPr>
            <p:nvPr/>
          </p:nvSpPr>
          <p:spPr bwMode="auto">
            <a:xfrm>
              <a:off x="7494588" y="5664200"/>
              <a:ext cx="100013" cy="209550"/>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ru-RU"/>
            </a:p>
          </p:txBody>
        </p:sp>
        <p:sp>
          <p:nvSpPr>
            <p:cNvPr id="1045" name="Freeform 36"/>
            <p:cNvSpPr>
              <a:spLocks/>
            </p:cNvSpPr>
            <p:nvPr/>
          </p:nvSpPr>
          <p:spPr bwMode="auto">
            <a:xfrm>
              <a:off x="7412038" y="5081588"/>
              <a:ext cx="114300" cy="558800"/>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ru-RU"/>
            </a:p>
          </p:txBody>
        </p:sp>
        <p:sp>
          <p:nvSpPr>
            <p:cNvPr id="1046" name="Freeform 37"/>
            <p:cNvSpPr>
              <a:spLocks/>
            </p:cNvSpPr>
            <p:nvPr/>
          </p:nvSpPr>
          <p:spPr bwMode="auto">
            <a:xfrm>
              <a:off x="7412038" y="4978400"/>
              <a:ext cx="31750" cy="188913"/>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ru-RU"/>
            </a:p>
          </p:txBody>
        </p:sp>
        <p:sp>
          <p:nvSpPr>
            <p:cNvPr id="1047" name="Freeform 38"/>
            <p:cNvSpPr>
              <a:spLocks/>
            </p:cNvSpPr>
            <p:nvPr/>
          </p:nvSpPr>
          <p:spPr bwMode="auto">
            <a:xfrm>
              <a:off x="7439026" y="5434013"/>
              <a:ext cx="174625" cy="439738"/>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ru-RU"/>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1"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32"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B5BD4F91-42F2-483B-8756-3A8CDEBF0A1D}" type="datetimeFigureOut">
              <a:rPr lang="ru-RU"/>
              <a:pPr>
                <a:defRPr/>
              </a:pPr>
              <a:t>14.12.2020</a:t>
            </a:fld>
            <a:endParaRPr lang="ru-RU"/>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smtClean="0">
                <a:solidFill>
                  <a:srgbClr val="FEFFFF"/>
                </a:solidFill>
                <a:latin typeface="+mn-lt"/>
                <a:cs typeface="+mn-cs"/>
              </a:defRPr>
            </a:lvl1pPr>
          </a:lstStyle>
          <a:p>
            <a:pPr>
              <a:defRPr/>
            </a:pPr>
            <a:fld id="{E5C775FC-542E-474B-A7BA-64034EDED96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itchFamily="34" charset="0"/>
        </a:defRPr>
      </a:lvl2pPr>
      <a:lvl3pPr algn="l" defTabSz="457200" rtl="0" fontAlgn="base">
        <a:spcBef>
          <a:spcPct val="0"/>
        </a:spcBef>
        <a:spcAft>
          <a:spcPct val="0"/>
        </a:spcAft>
        <a:defRPr sz="3600">
          <a:solidFill>
            <a:srgbClr val="262626"/>
          </a:solidFill>
          <a:latin typeface="Century Gothic" pitchFamily="34" charset="0"/>
        </a:defRPr>
      </a:lvl3pPr>
      <a:lvl4pPr algn="l" defTabSz="457200" rtl="0" fontAlgn="base">
        <a:spcBef>
          <a:spcPct val="0"/>
        </a:spcBef>
        <a:spcAft>
          <a:spcPct val="0"/>
        </a:spcAft>
        <a:defRPr sz="3600">
          <a:solidFill>
            <a:srgbClr val="262626"/>
          </a:solidFill>
          <a:latin typeface="Century Gothic" pitchFamily="34" charset="0"/>
        </a:defRPr>
      </a:lvl4pPr>
      <a:lvl5pPr algn="l" defTabSz="457200" rtl="0" fontAlgn="base">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514601"/>
            <a:ext cx="7211227" cy="2262781"/>
          </a:xfrm>
        </p:spPr>
        <p:txBody>
          <a:bodyPr rtlCol="0">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en-US" b="1" dirty="0" err="1">
                <a:ln/>
                <a:solidFill>
                  <a:schemeClr val="accent3"/>
                </a:solidFill>
                <a:latin typeface="Algerian" panose="04020705040A02060702" pitchFamily="82" charset="0"/>
              </a:rPr>
              <a:t>Адабиётга</a:t>
            </a:r>
            <a:r>
              <a:rPr lang="en-US" b="1" dirty="0">
                <a:ln/>
                <a:solidFill>
                  <a:schemeClr val="accent3"/>
                </a:solidFill>
                <a:latin typeface="Algerian" panose="04020705040A02060702" pitchFamily="82" charset="0"/>
              </a:rPr>
              <a:t> </a:t>
            </a:r>
            <a:r>
              <a:rPr lang="en-US" b="1" dirty="0" err="1">
                <a:ln/>
                <a:solidFill>
                  <a:schemeClr val="accent3"/>
                </a:solidFill>
                <a:latin typeface="Algerian" panose="04020705040A02060702" pitchFamily="82" charset="0"/>
              </a:rPr>
              <a:t>эътибор</a:t>
            </a:r>
            <a:r>
              <a:rPr lang="en-US" b="1" dirty="0">
                <a:ln/>
                <a:solidFill>
                  <a:schemeClr val="accent3"/>
                </a:solidFill>
                <a:latin typeface="Algerian" panose="04020705040A02060702" pitchFamily="82" charset="0"/>
              </a:rPr>
              <a:t> - </a:t>
            </a:r>
            <a:r>
              <a:rPr lang="en-US" b="1" dirty="0" err="1">
                <a:ln/>
                <a:solidFill>
                  <a:schemeClr val="accent3"/>
                </a:solidFill>
                <a:latin typeface="Algerian" panose="04020705040A02060702" pitchFamily="82" charset="0"/>
              </a:rPr>
              <a:t>маънавиятга</a:t>
            </a:r>
            <a:r>
              <a:rPr lang="en-US" b="1" dirty="0">
                <a:ln/>
                <a:solidFill>
                  <a:schemeClr val="accent3"/>
                </a:solidFill>
                <a:latin typeface="Algerian" panose="04020705040A02060702" pitchFamily="82" charset="0"/>
              </a:rPr>
              <a:t>, </a:t>
            </a:r>
            <a:r>
              <a:rPr lang="en-US" b="1" dirty="0" err="1">
                <a:ln/>
                <a:solidFill>
                  <a:schemeClr val="accent3"/>
                </a:solidFill>
                <a:latin typeface="Algerian" panose="04020705040A02060702" pitchFamily="82" charset="0"/>
              </a:rPr>
              <a:t>келажакка</a:t>
            </a:r>
            <a:r>
              <a:rPr lang="en-US" b="1" dirty="0">
                <a:ln/>
                <a:solidFill>
                  <a:schemeClr val="accent3"/>
                </a:solidFill>
                <a:latin typeface="Algerian" panose="04020705040A02060702" pitchFamily="82" charset="0"/>
              </a:rPr>
              <a:t> </a:t>
            </a:r>
            <a:r>
              <a:rPr lang="en-US" b="1" dirty="0" err="1">
                <a:ln/>
                <a:solidFill>
                  <a:schemeClr val="accent3"/>
                </a:solidFill>
                <a:latin typeface="Algerian" panose="04020705040A02060702" pitchFamily="82" charset="0"/>
              </a:rPr>
              <a:t>эътибор</a:t>
            </a:r>
            <a:endParaRPr lang="en-US" b="1" dirty="0">
              <a:ln/>
              <a:solidFill>
                <a:schemeClr val="accent3"/>
              </a:solidFill>
              <a:latin typeface="Algerian" panose="04020705040A02060702" pitchFamily="82"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1331913" y="620713"/>
            <a:ext cx="6408737" cy="4248150"/>
          </a:xfrm>
        </p:spPr>
        <p:txBody>
          <a:bodyPr/>
          <a:lstStyle/>
          <a:p>
            <a:pPr algn="ctr"/>
            <a:r>
              <a:rPr lang="uz-Cyrl-UZ" sz="2000" dirty="0" smtClean="0">
                <a:latin typeface="Times New Roman" pitchFamily="18" charset="0"/>
                <a:cs typeface="Times New Roman" pitchFamily="18" charset="0"/>
              </a:rPr>
              <a:t>      </a:t>
            </a:r>
            <a:r>
              <a:rPr lang="uz-Cyrl-UZ" sz="4400" dirty="0" smtClean="0">
                <a:latin typeface="Times New Roman" pitchFamily="18" charset="0"/>
                <a:cs typeface="Times New Roman" pitchFamily="18" charset="0"/>
              </a:rPr>
              <a:t>Адабиёт  </a:t>
            </a:r>
            <a:r>
              <a:rPr lang="ru-RU" sz="4400" dirty="0" smtClean="0">
                <a:latin typeface="Times New Roman" pitchFamily="18" charset="0"/>
                <a:cs typeface="Times New Roman" pitchFamily="18" charset="0"/>
              </a:rPr>
              <a:t>-</a:t>
            </a:r>
            <a:r>
              <a:rPr lang="ru-RU" sz="4400" dirty="0" err="1" smtClean="0">
                <a:latin typeface="Times New Roman" pitchFamily="18" charset="0"/>
                <a:cs typeface="Times New Roman" pitchFamily="18" charset="0"/>
              </a:rPr>
              <a:t>сўз</a:t>
            </a:r>
            <a:r>
              <a:rPr lang="ru-RU" sz="4400" dirty="0" smtClean="0">
                <a:latin typeface="Times New Roman" pitchFamily="18" charset="0"/>
                <a:cs typeface="Times New Roman" pitchFamily="18" charset="0"/>
              </a:rPr>
              <a:t> </a:t>
            </a:r>
            <a:r>
              <a:rPr lang="ru-RU" sz="4400" dirty="0" err="1" smtClean="0">
                <a:latin typeface="Times New Roman" pitchFamily="18" charset="0"/>
                <a:cs typeface="Times New Roman" pitchFamily="18" charset="0"/>
              </a:rPr>
              <a:t>санъатидир</a:t>
            </a:r>
            <a:r>
              <a:rPr lang="uz-Cyrl-UZ" sz="4400" dirty="0" smtClean="0">
                <a:latin typeface="Times New Roman" pitchFamily="18" charset="0"/>
                <a:cs typeface="Times New Roman" pitchFamily="18" charset="0"/>
              </a:rPr>
              <a:t>, буюк шоирлар ва ёзувчилар эса с</a:t>
            </a:r>
            <a:r>
              <a:rPr lang="uz-Cyrl-UZ" sz="4400" dirty="0" smtClean="0">
                <a:latin typeface="Times New Roman" pitchFamily="18" charset="0"/>
                <a:cs typeface="Times New Roman" pitchFamily="18" charset="0"/>
              </a:rPr>
              <a:t>ў</a:t>
            </a:r>
            <a:r>
              <a:rPr lang="uz-Cyrl-UZ" sz="4400" dirty="0" smtClean="0">
                <a:latin typeface="Times New Roman" pitchFamily="18" charset="0"/>
                <a:cs typeface="Times New Roman" pitchFamily="18" charset="0"/>
              </a:rPr>
              <a:t>з мулкининг султонларидир</a:t>
            </a:r>
            <a:endParaRPr lang="en-US" sz="4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785620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538" y="692150"/>
            <a:ext cx="4465637" cy="5976938"/>
          </a:xfrm>
        </p:spPr>
        <p:txBody>
          <a:bodyPr rtlCol="0">
            <a:normAutofit/>
          </a:bodyPr>
          <a:lstStyle/>
          <a:p>
            <a:pPr indent="342900" algn="just" fontAlgn="auto">
              <a:spcAft>
                <a:spcPts val="0"/>
              </a:spcAft>
              <a:buFont typeface="Wingdings 3" charset="2"/>
              <a:buChar char=""/>
              <a:defRPr/>
            </a:pP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Биз</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шоир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деганда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аввало</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Алишер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Навоийдек</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беназир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зотларни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ёзувчи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деганда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Абдулла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Қодирий</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Ойбек</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сингари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ўз</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халқи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учун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нафақат</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ноёб</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истеъдоди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айни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пайтда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бутун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ҳаётини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бағишлаган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буюк</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мўътабар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инсонларни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тасаввур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smtClean="0">
                <a:solidFill>
                  <a:schemeClr val="tx1">
                    <a:lumMod val="75000"/>
                    <a:lumOff val="25000"/>
                  </a:schemeClr>
                </a:solidFill>
                <a:latin typeface="Times New Roman" panose="02020603050405020304" pitchFamily="18" charset="0"/>
                <a:cs typeface="Times New Roman" panose="02020603050405020304" pitchFamily="18" charset="0"/>
              </a:rPr>
              <a:t>этамиз</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uz-Cyrl-UZ" sz="2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indent="342900" algn="just" fontAlgn="auto">
              <a:spcAft>
                <a:spcPts val="0"/>
              </a:spcAft>
              <a:buFont typeface="Wingdings 3" charset="2"/>
              <a:buChar char=""/>
              <a:defRPr/>
            </a:pPr>
            <a:r>
              <a:rPr lang="en-US" sz="2000" dirty="0" err="1" smtClean="0">
                <a:solidFill>
                  <a:schemeClr val="tx1">
                    <a:lumMod val="75000"/>
                    <a:lumOff val="25000"/>
                  </a:schemeClr>
                </a:solidFill>
                <a:latin typeface="Times New Roman" panose="02020603050405020304" pitchFamily="18" charset="0"/>
                <a:cs typeface="Times New Roman" panose="02020603050405020304" pitchFamily="18" charset="0"/>
              </a:rPr>
              <a:t>Бир</a:t>
            </a:r>
            <a:r>
              <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сўз</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билан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айтганда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халқимиз</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адабиётни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муқаддас</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улуғ</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бир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даргоҳ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деб</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билади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Ана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шундай</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баҳонинг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ўзи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эл-юртимиз</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ҳаётида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бу</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соҳа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намояндаларига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уларнинг</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ҳаққоний</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сўзи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чуқур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маъноли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асарларига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ишонч</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ҳурмат-эътибор</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эҳтиром</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азалдан</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юксак</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даражага</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кўтарилганини</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яққол</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кўрсатиб</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турибди</a:t>
            </a: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buFont typeface="Wingdings 3" charset="2"/>
              <a:buChar char=""/>
              <a:defRPr/>
            </a:pPr>
            <a:endParaRPr lang="en-US" sz="2000" dirty="0">
              <a:solidFill>
                <a:schemeClr val="tx1">
                  <a:lumMod val="75000"/>
                  <a:lumOff val="25000"/>
                </a:schemeClr>
              </a:solidFill>
            </a:endParaRPr>
          </a:p>
        </p:txBody>
      </p:sp>
      <p:pic>
        <p:nvPicPr>
          <p:cNvPr id="27650" name="Рисунок 3"/>
          <p:cNvPicPr>
            <a:picLocks noChangeAspect="1"/>
          </p:cNvPicPr>
          <p:nvPr/>
        </p:nvPicPr>
        <p:blipFill>
          <a:blip r:embed="rId2"/>
          <a:srcRect/>
          <a:stretch>
            <a:fillRect/>
          </a:stretch>
        </p:blipFill>
        <p:spPr bwMode="auto">
          <a:xfrm>
            <a:off x="2051050" y="115888"/>
            <a:ext cx="2454275" cy="2952750"/>
          </a:xfrm>
          <a:prstGeom prst="rect">
            <a:avLst/>
          </a:prstGeom>
          <a:noFill/>
          <a:ln w="9525">
            <a:noFill/>
            <a:miter lim="800000"/>
            <a:headEnd/>
            <a:tailEnd/>
          </a:ln>
        </p:spPr>
      </p:pic>
      <p:pic>
        <p:nvPicPr>
          <p:cNvPr id="27651" name="Рисунок 6"/>
          <p:cNvPicPr>
            <a:picLocks noChangeAspect="1"/>
          </p:cNvPicPr>
          <p:nvPr/>
        </p:nvPicPr>
        <p:blipFill>
          <a:blip r:embed="rId3"/>
          <a:srcRect/>
          <a:stretch>
            <a:fillRect/>
          </a:stretch>
        </p:blipFill>
        <p:spPr bwMode="auto">
          <a:xfrm>
            <a:off x="468313" y="2276475"/>
            <a:ext cx="2182812" cy="2989263"/>
          </a:xfrm>
          <a:prstGeom prst="rect">
            <a:avLst/>
          </a:prstGeom>
          <a:noFill/>
          <a:ln w="9525">
            <a:noFill/>
            <a:miter lim="800000"/>
            <a:headEnd/>
            <a:tailEnd/>
          </a:ln>
        </p:spPr>
      </p:pic>
      <p:pic>
        <p:nvPicPr>
          <p:cNvPr id="27652" name="Рисунок 7"/>
          <p:cNvPicPr>
            <a:picLocks noChangeAspect="1"/>
          </p:cNvPicPr>
          <p:nvPr/>
        </p:nvPicPr>
        <p:blipFill>
          <a:blip r:embed="rId4"/>
          <a:srcRect/>
          <a:stretch>
            <a:fillRect/>
          </a:stretch>
        </p:blipFill>
        <p:spPr bwMode="auto">
          <a:xfrm>
            <a:off x="2411413" y="3879850"/>
            <a:ext cx="2255837" cy="2809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175" y="260350"/>
            <a:ext cx="4826000" cy="6453188"/>
          </a:xfrm>
        </p:spPr>
        <p:txBody>
          <a:bodyPr rtlCol="0">
            <a:normAutofit fontScale="47500" lnSpcReduction="20000"/>
          </a:bodyPr>
          <a:lstStyle/>
          <a:p>
            <a:pPr indent="457200" algn="just" fontAlgn="auto">
              <a:spcAft>
                <a:spcPts val="0"/>
              </a:spcAft>
              <a:buFont typeface="Wingdings 3" charset="2"/>
              <a:buChar char=""/>
              <a:defRPr/>
            </a:pP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Адабиёт</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халқимизнинг</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тарихини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қадриятларимизни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асрлардан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асрларга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олиб</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ўтаётган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ҳаётимизнинг</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ажралмас</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бўлаги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экан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бу</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борада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Ўзбекистон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Республикаси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Президентининг</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Китоб</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маҳсулотларини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нашр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етиш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тарқатиш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тизимини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ривожлантириш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китоб</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мутолааси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китобхонлик</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маданиятини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ошириш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ҳамда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тарғиб</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қилиш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бўйича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комплекс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чора-тадбирлар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дастури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тўғрисида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2017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йил</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13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сентябрдаги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ПҚ-3271-сон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ҳамда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Ўзбекистон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Ёзувчилар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уюшмаси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фаолиятини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янада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такомиллаштириш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чора-тадбирлари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тўғрисида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2018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йил</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апрелдаги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ПҚ-3652-сон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қарорлари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ижросини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таъминлаш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шунингдек</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Жаҳон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адабиётининг</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smtClean="0">
                <a:solidFill>
                  <a:schemeClr val="tx1">
                    <a:lumMod val="75000"/>
                    <a:lumOff val="25000"/>
                  </a:schemeClr>
                </a:solidFill>
                <a:latin typeface="Times New Roman" panose="02020603050405020304" pitchFamily="18" charset="0"/>
                <a:cs typeface="Times New Roman" panose="02020603050405020304" pitchFamily="18" charset="0"/>
              </a:rPr>
              <a:t>энг</a:t>
            </a:r>
            <a:r>
              <a:rPr lang="ru-RU" sz="38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сара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намуналарини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ўзбек</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тилига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ҳамда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ўзбек</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адабиёти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дурдоналарини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чет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тилларига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таржима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қилиш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нашр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етиш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тизимини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такомиллаштириш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чора-тадбирлари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тўғрисида”ги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ПҚ-376-сонли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қарори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мазкур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фаолиятга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тегишли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бошқа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меъёрий-ҳуқуқий</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ҳужжатларда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белгиланган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вазифаларни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амалга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оширишда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Президентимиз</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раҳнамолигида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улкан</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ишлар</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амалга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оширилаётганини</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алоҳида</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таъкидлаш</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3800" dirty="0" err="1">
                <a:solidFill>
                  <a:schemeClr val="tx1">
                    <a:lumMod val="75000"/>
                    <a:lumOff val="25000"/>
                  </a:schemeClr>
                </a:solidFill>
                <a:latin typeface="Times New Roman" panose="02020603050405020304" pitchFamily="18" charset="0"/>
                <a:cs typeface="Times New Roman" panose="02020603050405020304" pitchFamily="18" charset="0"/>
              </a:rPr>
              <a:t>жоиз</a:t>
            </a:r>
            <a:r>
              <a:rPr lang="ru-RU" sz="3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3800" dirty="0">
              <a:solidFill>
                <a:schemeClr val="tx1">
                  <a:lumMod val="75000"/>
                  <a:lumOff val="25000"/>
                </a:schemeClr>
              </a:solidFill>
              <a:latin typeface="Times New Roman" panose="02020603050405020304" pitchFamily="18" charset="0"/>
              <a:cs typeface="Times New Roman" panose="02020603050405020304" pitchFamily="18" charset="0"/>
            </a:endParaRPr>
          </a:p>
          <a:p>
            <a:pPr indent="457200" fontAlgn="auto">
              <a:spcAft>
                <a:spcPts val="0"/>
              </a:spcAft>
              <a:buFont typeface="Wingdings 3" charset="2"/>
              <a:buChar char=""/>
              <a:defRPr/>
            </a:pPr>
            <a:endParaRPr lang="en-US" sz="3800" dirty="0">
              <a:solidFill>
                <a:schemeClr val="tx1">
                  <a:lumMod val="75000"/>
                  <a:lumOff val="25000"/>
                </a:schemeClr>
              </a:solidFill>
            </a:endParaRPr>
          </a:p>
          <a:p>
            <a:pPr marL="0" indent="457200" fontAlgn="auto">
              <a:spcAft>
                <a:spcPts val="0"/>
              </a:spcAft>
              <a:buFont typeface="Wingdings 3" charset="2"/>
              <a:buNone/>
              <a:defRPr/>
            </a:pPr>
            <a:endParaRPr lang="en-US" sz="3800" b="1" dirty="0">
              <a:solidFill>
                <a:schemeClr val="tx1">
                  <a:lumMod val="75000"/>
                  <a:lumOff val="25000"/>
                </a:schemeClr>
              </a:solidFill>
            </a:endParaRPr>
          </a:p>
          <a:p>
            <a:pPr fontAlgn="auto">
              <a:spcAft>
                <a:spcPts val="0"/>
              </a:spcAft>
              <a:buFont typeface="Wingdings 3" charset="2"/>
              <a:buChar char=""/>
              <a:defRPr/>
            </a:pPr>
            <a:endParaRPr lang="en-US" dirty="0">
              <a:solidFill>
                <a:schemeClr val="tx1">
                  <a:lumMod val="75000"/>
                  <a:lumOff val="25000"/>
                </a:schemeClr>
              </a:solidFill>
            </a:endParaRPr>
          </a:p>
        </p:txBody>
      </p:sp>
      <p:pic>
        <p:nvPicPr>
          <p:cNvPr id="28674" name="Рисунок 5"/>
          <p:cNvPicPr>
            <a:picLocks noChangeAspect="1"/>
          </p:cNvPicPr>
          <p:nvPr/>
        </p:nvPicPr>
        <p:blipFill>
          <a:blip r:embed="rId2"/>
          <a:srcRect/>
          <a:stretch>
            <a:fillRect/>
          </a:stretch>
        </p:blipFill>
        <p:spPr bwMode="auto">
          <a:xfrm>
            <a:off x="-4763" y="260350"/>
            <a:ext cx="4360863" cy="63373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1"/>
          </p:nvPr>
        </p:nvSpPr>
        <p:spPr>
          <a:xfrm>
            <a:off x="611188" y="765175"/>
            <a:ext cx="4392612" cy="6092825"/>
          </a:xfrm>
        </p:spPr>
        <p:txBody>
          <a:bodyPr/>
          <a:lstStyle/>
          <a:p>
            <a:pPr algn="just"/>
            <a:r>
              <a:rPr lang="ru-RU" sz="2400" smtClean="0">
                <a:latin typeface="Times New Roman" pitchFamily="18" charset="0"/>
                <a:cs typeface="Times New Roman" pitchFamily="18" charset="0"/>
              </a:rPr>
              <a:t>          Хусусан, давлатимиз раҳбари ташаббуси билан Алишер Навоий номидаги Ўзбекистон Миллий боғида Адиблар хиёбонининг барпо этилиши, Ҳазрат Навоий бобомизнинг муҳташам ҳайкали атрофида 20 дан зиёд атоқли шоир ва адибларнинг ҳайкаллари яхлит меъморий ва бадиий композицияда, мантиқий ечим асосида жойлаштирилгани албатта, китобхон халқимизни қувонтиради.</a:t>
            </a:r>
            <a:endParaRPr lang="en-US" sz="2400" smtClean="0">
              <a:latin typeface="Times New Roman" pitchFamily="18" charset="0"/>
              <a:cs typeface="Times New Roman" pitchFamily="18" charset="0"/>
            </a:endParaRPr>
          </a:p>
          <a:p>
            <a:endParaRPr lang="en-US" smtClean="0"/>
          </a:p>
        </p:txBody>
      </p:sp>
      <p:pic>
        <p:nvPicPr>
          <p:cNvPr id="29698" name="Рисунок 3"/>
          <p:cNvPicPr>
            <a:picLocks noChangeAspect="1"/>
          </p:cNvPicPr>
          <p:nvPr/>
        </p:nvPicPr>
        <p:blipFill>
          <a:blip r:embed="rId2"/>
          <a:srcRect/>
          <a:stretch>
            <a:fillRect/>
          </a:stretch>
        </p:blipFill>
        <p:spPr bwMode="auto">
          <a:xfrm>
            <a:off x="5148263" y="981075"/>
            <a:ext cx="3671887" cy="55435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idx="1"/>
          </p:nvPr>
        </p:nvSpPr>
        <p:spPr>
          <a:xfrm>
            <a:off x="611188" y="657225"/>
            <a:ext cx="4502150" cy="5832475"/>
          </a:xfrm>
        </p:spPr>
        <p:txBody>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Юртимизда</a:t>
            </a:r>
            <a:r>
              <a:rPr lang="ru-RU" sz="2400" dirty="0" smtClean="0">
                <a:latin typeface="Times New Roman" pitchFamily="18" charset="0"/>
                <a:cs typeface="Times New Roman" pitchFamily="18" charset="0"/>
              </a:rPr>
              <a:t> она </a:t>
            </a:r>
            <a:r>
              <a:rPr lang="ru-RU" sz="2400" dirty="0" err="1" smtClean="0">
                <a:latin typeface="Times New Roman" pitchFamily="18" charset="0"/>
                <a:cs typeface="Times New Roman" pitchFamily="18" charset="0"/>
              </a:rPr>
              <a:t>Ватани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халқига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муҳаббат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садоқат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туйғуси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билан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яшайдиган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баркамол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шахсни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тарбиялаш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айниқса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ёшларни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адабиётга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китобга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қизиқишини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оширишга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алоҳида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эътибор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қаратилмоқда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Бунинг</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натижасида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ўзбек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адабиёти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ҳам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дунё</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маънавиятининг</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муҳим</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таркибий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қисми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сифатида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асрлар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давомида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сайқалланиб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такомиллашиб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боряпти</a:t>
            </a:r>
            <a:r>
              <a:rPr lang="ru-RU"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pic>
        <p:nvPicPr>
          <p:cNvPr id="30722" name="Рисунок 4"/>
          <p:cNvPicPr>
            <a:picLocks noChangeAspect="1"/>
          </p:cNvPicPr>
          <p:nvPr/>
        </p:nvPicPr>
        <p:blipFill>
          <a:blip r:embed="rId2"/>
          <a:srcRect/>
          <a:stretch>
            <a:fillRect/>
          </a:stretch>
        </p:blipFill>
        <p:spPr bwMode="auto">
          <a:xfrm>
            <a:off x="5292725" y="836613"/>
            <a:ext cx="3743325" cy="4895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562800" cy="1280890"/>
          </a:xfrm>
        </p:spPr>
        <p:txBody>
          <a:bodyPr rtlCol="0">
            <a:noAutofit/>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ru-RU" sz="3200" b="1" dirty="0">
                <a:ln/>
                <a:solidFill>
                  <a:schemeClr val="accent3"/>
                </a:solidFill>
                <a:latin typeface="Algerian" panose="04020705040A02060702" pitchFamily="82" charset="0"/>
              </a:rPr>
              <a:t>Президент: </a:t>
            </a:r>
            <a:r>
              <a:rPr lang="ru-RU" sz="3200" b="1" dirty="0" err="1">
                <a:ln/>
                <a:solidFill>
                  <a:schemeClr val="accent3"/>
                </a:solidFill>
                <a:latin typeface="Algerian" panose="04020705040A02060702" pitchFamily="82" charset="0"/>
              </a:rPr>
              <a:t>ёшларни</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тарбиялашдаги</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муҳим</a:t>
            </a:r>
            <a:r>
              <a:rPr lang="ru-RU" sz="3200" b="1" dirty="0">
                <a:ln/>
                <a:solidFill>
                  <a:schemeClr val="accent3"/>
                </a:solidFill>
                <a:latin typeface="Algerian" panose="04020705040A02060702" pitchFamily="82" charset="0"/>
              </a:rPr>
              <a:t> 5 та </a:t>
            </a:r>
            <a:r>
              <a:rPr lang="ru-RU" sz="3200" b="1" dirty="0" err="1">
                <a:ln/>
                <a:solidFill>
                  <a:schemeClr val="accent3"/>
                </a:solidFill>
                <a:latin typeface="Algerian" panose="04020705040A02060702" pitchFamily="82" charset="0"/>
              </a:rPr>
              <a:t>ташаббус</a:t>
            </a:r>
            <a:r>
              <a:rPr lang="ru-RU" sz="3200" b="1" dirty="0">
                <a:ln/>
                <a:solidFill>
                  <a:schemeClr val="accent3"/>
                </a:solidFill>
                <a:latin typeface="Algerian" panose="04020705040A02060702" pitchFamily="82" charset="0"/>
              </a:rPr>
              <a:t/>
            </a:r>
            <a:br>
              <a:rPr lang="ru-RU" sz="3200" b="1" dirty="0">
                <a:ln/>
                <a:solidFill>
                  <a:schemeClr val="accent3"/>
                </a:solidFill>
                <a:latin typeface="Algerian" panose="04020705040A02060702" pitchFamily="82" charset="0"/>
              </a:rPr>
            </a:br>
            <a:endParaRPr lang="en-US" sz="3200" b="1" dirty="0">
              <a:ln/>
              <a:solidFill>
                <a:schemeClr val="accent3"/>
              </a:solidFill>
              <a:latin typeface="Algerian" panose="04020705040A02060702" pitchFamily="82" charset="0"/>
            </a:endParaRPr>
          </a:p>
        </p:txBody>
      </p:sp>
      <p:sp>
        <p:nvSpPr>
          <p:cNvPr id="3" name="Объект 2"/>
          <p:cNvSpPr>
            <a:spLocks noGrp="1"/>
          </p:cNvSpPr>
          <p:nvPr>
            <p:ph idx="1"/>
          </p:nvPr>
        </p:nvSpPr>
        <p:spPr>
          <a:xfrm>
            <a:off x="4572000" y="1428750"/>
            <a:ext cx="4176713" cy="5240338"/>
          </a:xfrm>
        </p:spPr>
        <p:txBody>
          <a:bodyPr rtlCol="0">
            <a:normAutofit fontScale="92500"/>
          </a:bodyPr>
          <a:lstStyle/>
          <a:p>
            <a:pPr marL="0" indent="457200" algn="just" fontAlgn="auto">
              <a:spcAft>
                <a:spcPts val="0"/>
              </a:spcAft>
              <a:buFont typeface="Wingdings 3" charset="2"/>
              <a:buNone/>
              <a:defRPr/>
            </a:pPr>
            <a:r>
              <a:rPr lang="uz-Cyrl-UZ" sz="2400" dirty="0">
                <a:solidFill>
                  <a:schemeClr val="tx1">
                    <a:lumMod val="75000"/>
                    <a:lumOff val="25000"/>
                  </a:schemeClr>
                </a:solidFill>
                <a:latin typeface="Times New Roman" panose="02020603050405020304" pitchFamily="18" charset="0"/>
                <a:cs typeface="Times New Roman" panose="02020603050405020304" pitchFamily="18" charset="0"/>
              </a:rPr>
              <a:t>Ўзбекистон Республикаси Президенти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томонидан</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ижтимоий</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маънавий-маърифий</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соҳалардаги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ишларни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янги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тизим</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асосида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йўлга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қўйиш,ёшлар</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таълим-тарбияси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учун</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қўшимча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шароитлар</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яратиш</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бўйича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илгари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сурилган</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5 та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муҳим</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uz-Cyrl-UZ" sz="2400" dirty="0">
                <a:solidFill>
                  <a:schemeClr val="tx1">
                    <a:lumMod val="75000"/>
                    <a:lumOff val="25000"/>
                  </a:schemeClr>
                </a:solidFill>
                <a:latin typeface="Times New Roman" panose="02020603050405020304" pitchFamily="18" charset="0"/>
                <a:cs typeface="Times New Roman" panose="02020603050405020304" pitchFamily="18" charset="0"/>
              </a:rPr>
              <a:t>ташаббуснинг  4 - босқичида -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ёшлар</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маънавиятини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юксалтириш</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улар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ўртасида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китобхонликни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кенг</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тарғиб</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қилиш</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бўйича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тизимли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ишларни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ташкил</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этишга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йўналтирилган</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1747" name="Рисунок 4"/>
          <p:cNvPicPr>
            <a:picLocks noChangeAspect="1"/>
          </p:cNvPicPr>
          <p:nvPr/>
        </p:nvPicPr>
        <p:blipFill>
          <a:blip r:embed="rId2"/>
          <a:srcRect/>
          <a:stretch>
            <a:fillRect/>
          </a:stretch>
        </p:blipFill>
        <p:spPr bwMode="auto">
          <a:xfrm>
            <a:off x="538163" y="1470025"/>
            <a:ext cx="4033837" cy="49831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1791" y="364891"/>
            <a:ext cx="6589199" cy="716658"/>
          </a:xfrm>
        </p:spPr>
        <p:txBody>
          <a:bodyPr rtlCol="0">
            <a:normAutofit/>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ru-RU" sz="3200" b="1" dirty="0">
                <a:ln/>
                <a:solidFill>
                  <a:schemeClr val="accent3"/>
                </a:solidFill>
                <a:latin typeface="Algerian" panose="04020705040A02060702" pitchFamily="82" charset="0"/>
              </a:rPr>
              <a:t>“</a:t>
            </a:r>
            <a:r>
              <a:rPr lang="ru-RU" sz="3200" b="1" dirty="0" err="1">
                <a:ln/>
                <a:solidFill>
                  <a:schemeClr val="accent3"/>
                </a:solidFill>
                <a:latin typeface="Algerian" panose="04020705040A02060702" pitchFamily="82" charset="0"/>
              </a:rPr>
              <a:t>Маърифат</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карвони</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лойиҳаси</a:t>
            </a:r>
            <a:endParaRPr lang="en-US" sz="3200" b="1" dirty="0">
              <a:ln/>
              <a:solidFill>
                <a:schemeClr val="accent3"/>
              </a:solidFill>
              <a:latin typeface="Algerian" panose="04020705040A02060702" pitchFamily="82" charset="0"/>
            </a:endParaRPr>
          </a:p>
        </p:txBody>
      </p:sp>
      <p:sp>
        <p:nvSpPr>
          <p:cNvPr id="32770" name="Объект 2"/>
          <p:cNvSpPr>
            <a:spLocks noGrp="1"/>
          </p:cNvSpPr>
          <p:nvPr>
            <p:ph idx="1"/>
          </p:nvPr>
        </p:nvSpPr>
        <p:spPr>
          <a:xfrm>
            <a:off x="3854450" y="1506538"/>
            <a:ext cx="4681538" cy="5400675"/>
          </a:xfrm>
        </p:spPr>
        <p:txBody>
          <a:bodyPr/>
          <a:lstStyle/>
          <a:p>
            <a:pPr algn="just"/>
            <a:r>
              <a:rPr lang="ru-RU" sz="2000" smtClean="0">
                <a:latin typeface="Times New Roman" pitchFamily="18" charset="0"/>
                <a:cs typeface="Times New Roman" pitchFamily="18" charset="0"/>
              </a:rPr>
              <a:t>Ёшларда болалик чоғидан китобга меҳр уйғотиш, мустақил фикр ва кенг дунёқарашни шакллантириш уларнинг ҳаёт йўлларида мустаҳкам замин бўлади. </a:t>
            </a:r>
          </a:p>
          <a:p>
            <a:pPr algn="just"/>
            <a:r>
              <a:rPr lang="ru-RU" sz="2000" smtClean="0">
                <a:latin typeface="Times New Roman" pitchFamily="18" charset="0"/>
                <a:cs typeface="Times New Roman" pitchFamily="18" charset="0"/>
              </a:rPr>
              <a:t>         Давлатимиз раҳбари мутасадди вазирлик ва идораларга “Маърифат карвони” лойиҳаси доирасида бадиий, маърифий, ижтимоий мавзуларда китоблар чоп этиш ҳамда барча вилоятларга 1 миллион нусхадан кам бўлмаган миқдорда етказиб бериш бўйича топшириқлари амалда бажарилди.</a:t>
            </a:r>
            <a:endParaRPr lang="en-US" sz="2000" smtClean="0">
              <a:latin typeface="Times New Roman" pitchFamily="18" charset="0"/>
              <a:cs typeface="Times New Roman" pitchFamily="18" charset="0"/>
            </a:endParaRPr>
          </a:p>
          <a:p>
            <a:endParaRPr lang="en-US" sz="2000" smtClean="0"/>
          </a:p>
        </p:txBody>
      </p:sp>
      <p:pic>
        <p:nvPicPr>
          <p:cNvPr id="32771" name="Рисунок 3"/>
          <p:cNvPicPr>
            <a:picLocks noChangeAspect="1"/>
          </p:cNvPicPr>
          <p:nvPr/>
        </p:nvPicPr>
        <p:blipFill>
          <a:blip r:embed="rId2"/>
          <a:srcRect/>
          <a:stretch>
            <a:fillRect/>
          </a:stretch>
        </p:blipFill>
        <p:spPr bwMode="auto">
          <a:xfrm>
            <a:off x="517525" y="1482725"/>
            <a:ext cx="3657600" cy="2378075"/>
          </a:xfrm>
          <a:prstGeom prst="rect">
            <a:avLst/>
          </a:prstGeom>
          <a:noFill/>
          <a:ln w="9525">
            <a:noFill/>
            <a:miter lim="800000"/>
            <a:headEnd/>
            <a:tailEnd/>
          </a:ln>
        </p:spPr>
      </p:pic>
      <p:pic>
        <p:nvPicPr>
          <p:cNvPr id="32772" name="Рисунок 4"/>
          <p:cNvPicPr>
            <a:picLocks noChangeAspect="1"/>
          </p:cNvPicPr>
          <p:nvPr/>
        </p:nvPicPr>
        <p:blipFill>
          <a:blip r:embed="rId3"/>
          <a:srcRect/>
          <a:stretch>
            <a:fillRect/>
          </a:stretch>
        </p:blipFill>
        <p:spPr bwMode="auto">
          <a:xfrm>
            <a:off x="517525" y="3860800"/>
            <a:ext cx="3657600" cy="2378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812" y="332656"/>
            <a:ext cx="6949239" cy="780256"/>
          </a:xfrm>
        </p:spPr>
        <p:txBody>
          <a:bodyPr rtlCol="0">
            <a:noAutofit/>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ru-RU" sz="3200" b="1" dirty="0">
                <a:ln/>
                <a:solidFill>
                  <a:schemeClr val="accent3"/>
                </a:solidFill>
                <a:latin typeface="Algerian" panose="04020705040A02060702" pitchFamily="82" charset="0"/>
              </a:rPr>
              <a:t>"</a:t>
            </a:r>
            <a:r>
              <a:rPr lang="ru-RU" sz="3200" b="1" dirty="0" err="1">
                <a:ln/>
                <a:solidFill>
                  <a:schemeClr val="accent3"/>
                </a:solidFill>
                <a:latin typeface="Algerian" panose="04020705040A02060702" pitchFamily="82" charset="0"/>
              </a:rPr>
              <a:t>Ёш</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китобхон</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кўрик</a:t>
            </a:r>
            <a:r>
              <a:rPr lang="ru-RU" sz="3200" b="1" dirty="0">
                <a:ln/>
                <a:solidFill>
                  <a:schemeClr val="accent3"/>
                </a:solidFill>
                <a:latin typeface="Algerian" panose="04020705040A02060702" pitchFamily="82" charset="0"/>
              </a:rPr>
              <a:t> </a:t>
            </a:r>
            <a:r>
              <a:rPr lang="ru-RU" sz="3200" b="1" dirty="0" err="1">
                <a:ln/>
                <a:solidFill>
                  <a:schemeClr val="accent3"/>
                </a:solidFill>
                <a:latin typeface="Algerian" panose="04020705040A02060702" pitchFamily="82" charset="0"/>
              </a:rPr>
              <a:t>танловлари</a:t>
            </a:r>
            <a:endParaRPr lang="en-US" sz="3200" b="1" dirty="0">
              <a:ln/>
              <a:solidFill>
                <a:schemeClr val="accent3"/>
              </a:solidFill>
              <a:latin typeface="Algerian" panose="04020705040A02060702" pitchFamily="82" charset="0"/>
            </a:endParaRPr>
          </a:p>
        </p:txBody>
      </p:sp>
      <p:sp>
        <p:nvSpPr>
          <p:cNvPr id="33794" name="Объект 2"/>
          <p:cNvSpPr>
            <a:spLocks noGrp="1"/>
          </p:cNvSpPr>
          <p:nvPr>
            <p:ph idx="1"/>
          </p:nvPr>
        </p:nvSpPr>
        <p:spPr>
          <a:xfrm>
            <a:off x="684213" y="908050"/>
            <a:ext cx="4789487" cy="3778250"/>
          </a:xfrm>
        </p:spPr>
        <p:txBody>
          <a:bodyPr/>
          <a:lstStyle/>
          <a:p>
            <a:pPr algn="just"/>
            <a:r>
              <a:rPr lang="ru-RU" sz="2200" smtClean="0">
                <a:latin typeface="Times New Roman" pitchFamily="18" charset="0"/>
                <a:cs typeface="Times New Roman" pitchFamily="18" charset="0"/>
              </a:rPr>
              <a:t>   Президентимизнинг "Ўзбекистон Ёшлар Иттифоқи фаолиятини такомиллаштиришга доир чора тадбирлари тўғрисида"ги ПҚ-3138 сонли қарори билан тасдиқланган "Ўзбекистон ёшлар иттифоқи фаолиятини такомиллаштиришга доир комплекс чора-тадбирлар дастури"нинг 45-бандида ёш авлоднинг китоб мутолааси ва китобхонлик маданиятини ошириш, уларнинг интелектуал салоҳияти ва маънавий савиясини юксалтириш мақсадида ўтказилаётган "Ёш китобхон" кўрик танловлари  Республика миқёсида кенг тарғиб қилинмоқда.</a:t>
            </a:r>
            <a:endParaRPr lang="en-US" sz="2200" smtClean="0">
              <a:latin typeface="Times New Roman" pitchFamily="18" charset="0"/>
              <a:cs typeface="Times New Roman" pitchFamily="18" charset="0"/>
            </a:endParaRPr>
          </a:p>
        </p:txBody>
      </p:sp>
      <p:pic>
        <p:nvPicPr>
          <p:cNvPr id="33795" name="Рисунок 3"/>
          <p:cNvPicPr>
            <a:picLocks noChangeAspect="1"/>
          </p:cNvPicPr>
          <p:nvPr/>
        </p:nvPicPr>
        <p:blipFill>
          <a:blip r:embed="rId2"/>
          <a:srcRect/>
          <a:stretch>
            <a:fillRect/>
          </a:stretch>
        </p:blipFill>
        <p:spPr bwMode="auto">
          <a:xfrm>
            <a:off x="5456238" y="893763"/>
            <a:ext cx="2843212" cy="2244725"/>
          </a:xfrm>
          <a:prstGeom prst="rect">
            <a:avLst/>
          </a:prstGeom>
          <a:noFill/>
          <a:ln w="9525">
            <a:noFill/>
            <a:miter lim="800000"/>
            <a:headEnd/>
            <a:tailEnd/>
          </a:ln>
        </p:spPr>
      </p:pic>
      <p:pic>
        <p:nvPicPr>
          <p:cNvPr id="33796" name="Рисунок 4"/>
          <p:cNvPicPr>
            <a:picLocks noChangeAspect="1"/>
          </p:cNvPicPr>
          <p:nvPr/>
        </p:nvPicPr>
        <p:blipFill>
          <a:blip r:embed="rId3"/>
          <a:srcRect/>
          <a:stretch>
            <a:fillRect/>
          </a:stretch>
        </p:blipFill>
        <p:spPr bwMode="auto">
          <a:xfrm>
            <a:off x="6611938" y="2854325"/>
            <a:ext cx="2514600" cy="2065338"/>
          </a:xfrm>
          <a:prstGeom prst="rect">
            <a:avLst/>
          </a:prstGeom>
          <a:noFill/>
          <a:ln w="9525">
            <a:noFill/>
            <a:miter lim="800000"/>
            <a:headEnd/>
            <a:tailEnd/>
          </a:ln>
        </p:spPr>
      </p:pic>
      <p:pic>
        <p:nvPicPr>
          <p:cNvPr id="33797" name="Рисунок 5"/>
          <p:cNvPicPr>
            <a:picLocks noChangeAspect="1"/>
          </p:cNvPicPr>
          <p:nvPr/>
        </p:nvPicPr>
        <p:blipFill>
          <a:blip r:embed="rId4"/>
          <a:srcRect/>
          <a:stretch>
            <a:fillRect/>
          </a:stretch>
        </p:blipFill>
        <p:spPr bwMode="auto">
          <a:xfrm>
            <a:off x="5564188" y="4787900"/>
            <a:ext cx="2860675" cy="2070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692150"/>
            <a:ext cx="5472113" cy="5507038"/>
          </a:xfrm>
        </p:spPr>
        <p:txBody>
          <a:bodyPr rtlCol="0">
            <a:noAutofit/>
          </a:bodyPr>
          <a:lstStyle/>
          <a:p>
            <a:pPr algn="just">
              <a:spcAft>
                <a:spcPts val="0"/>
              </a:spcAft>
              <a:buFont typeface="Wingdings 3" charset="2"/>
              <a:buChar char=""/>
              <a:defRPr/>
            </a:pPr>
            <a:r>
              <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smtClean="0">
                <a:solidFill>
                  <a:schemeClr val="tx1">
                    <a:lumMod val="75000"/>
                    <a:lumOff val="25000"/>
                  </a:schemeClr>
                </a:solidFill>
                <a:latin typeface="Times New Roman" panose="02020603050405020304" pitchFamily="18" charset="0"/>
                <a:cs typeface="Times New Roman" panose="02020603050405020304" pitchFamily="18" charset="0"/>
              </a:rPr>
              <a:t>Ёшлар</a:t>
            </a:r>
            <a:r>
              <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иттифоқи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ташаббуси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билан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smtClean="0">
                <a:solidFill>
                  <a:schemeClr val="tx1">
                    <a:lumMod val="75000"/>
                    <a:lumOff val="25000"/>
                  </a:schemeClr>
                </a:solidFill>
                <a:latin typeface="Times New Roman" panose="02020603050405020304" pitchFamily="18" charset="0"/>
                <a:cs typeface="Times New Roman" panose="02020603050405020304" pitchFamily="18" charset="0"/>
              </a:rPr>
              <a:t>барча</a:t>
            </a:r>
            <a:r>
              <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smtClean="0">
                <a:solidFill>
                  <a:schemeClr val="tx1">
                    <a:lumMod val="75000"/>
                    <a:lumOff val="25000"/>
                  </a:schemeClr>
                </a:solidFill>
                <a:latin typeface="Times New Roman" panose="02020603050405020304" pitchFamily="18" charset="0"/>
                <a:cs typeface="Times New Roman" panose="02020603050405020304" pitchFamily="18" charset="0"/>
              </a:rPr>
              <a:t>жойларда</a:t>
            </a:r>
            <a:r>
              <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ёш</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китобсевар</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билимга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чанқоқ</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ёшларимиз</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учун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кутубхона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ташкил</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этилди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Булардан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кўзланган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мақсад</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ёшларимизни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китобга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бўлган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меҳрини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билимларини</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янада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оширишга</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dirty="0" err="1">
                <a:solidFill>
                  <a:schemeClr val="tx1">
                    <a:lumMod val="75000"/>
                    <a:lumOff val="25000"/>
                  </a:schemeClr>
                </a:solidFill>
                <a:latin typeface="Times New Roman" panose="02020603050405020304" pitchFamily="18" charset="0"/>
                <a:cs typeface="Times New Roman" panose="02020603050405020304" pitchFamily="18" charset="0"/>
              </a:rPr>
              <a:t>қаратилган</a:t>
            </a:r>
            <a:r>
              <a:rPr lang="ru-RU" sz="2200"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Aft>
                <a:spcPts val="0"/>
              </a:spcAft>
              <a:buFont typeface="Wingdings 3" charset="2"/>
              <a:buChar char=""/>
              <a:defRPr/>
            </a:pPr>
            <a:endParaRPr lang="ru-RU" sz="2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spcAft>
                <a:spcPts val="0"/>
              </a:spcAft>
              <a:buFont typeface="Wingdings 3" charset="2"/>
              <a:buChar char=""/>
              <a:defRPr/>
            </a:pP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Китобдан</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яхши</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дўст</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йўқдир</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жаҳонда</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pPr>
              <a:spcAft>
                <a:spcPts val="0"/>
              </a:spcAft>
              <a:buFont typeface="Wingdings 3" charset="2"/>
              <a:buChar char=""/>
              <a:defRPr/>
            </a:pPr>
            <a:r>
              <a:rPr lang="ru-RU" sz="2200" b="1" i="1" dirty="0" err="1">
                <a:solidFill>
                  <a:schemeClr val="tx1">
                    <a:lumMod val="75000"/>
                    <a:lumOff val="25000"/>
                  </a:schemeClr>
                </a:solidFill>
                <a:latin typeface="Times New Roman" panose="02020603050405020304" pitchFamily="18" charset="0"/>
                <a:cs typeface="Times New Roman" panose="02020603050405020304" pitchFamily="18" charset="0"/>
              </a:rPr>
              <a:t>Ғ</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амҳоринг</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бўлгай</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у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ғамли</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замонда</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pPr>
              <a:spcAft>
                <a:spcPts val="0"/>
              </a:spcAft>
              <a:buFont typeface="Wingdings 3" charset="2"/>
              <a:buChar char=""/>
              <a:defRPr/>
            </a:pP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У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билан</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қол</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танҳо</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ҳеч</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бермас</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озор</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a:t>
            </a:r>
          </a:p>
          <a:p>
            <a:pPr>
              <a:spcAft>
                <a:spcPts val="0"/>
              </a:spcAft>
              <a:buFont typeface="Wingdings 3" charset="2"/>
              <a:buChar char=""/>
              <a:defRPr/>
            </a:pP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Жонингга</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юз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роҳат</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беради</a:t>
            </a:r>
            <a:r>
              <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200" b="1" i="1" dirty="0" err="1" smtClean="0">
                <a:solidFill>
                  <a:schemeClr val="tx1">
                    <a:lumMod val="75000"/>
                    <a:lumOff val="25000"/>
                  </a:schemeClr>
                </a:solidFill>
                <a:latin typeface="Times New Roman" panose="02020603050405020304" pitchFamily="18" charset="0"/>
                <a:cs typeface="Times New Roman" panose="02020603050405020304" pitchFamily="18" charset="0"/>
              </a:rPr>
              <a:t>такрор</a:t>
            </a:r>
            <a:endParaRPr lang="ru-RU" sz="2200" b="1" i="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fontAlgn="auto">
              <a:spcAft>
                <a:spcPts val="0"/>
              </a:spcAft>
              <a:buFont typeface="Wingdings 3" charset="2"/>
              <a:buNone/>
              <a:defRPr/>
            </a:pPr>
            <a:r>
              <a:rPr lang="ru-RU" sz="2200" i="1" dirty="0">
                <a:solidFill>
                  <a:schemeClr val="tx1">
                    <a:lumMod val="75000"/>
                    <a:lumOff val="25000"/>
                  </a:schemeClr>
                </a:solidFill>
                <a:latin typeface="Times New Roman" panose="02020603050405020304" pitchFamily="18" charset="0"/>
                <a:cs typeface="Times New Roman" panose="02020603050405020304" pitchFamily="18" charset="0"/>
              </a:rPr>
              <a:t/>
            </a:r>
            <a:br>
              <a:rPr lang="ru-RU" sz="2200" i="1" dirty="0">
                <a:solidFill>
                  <a:schemeClr val="tx1">
                    <a:lumMod val="75000"/>
                    <a:lumOff val="25000"/>
                  </a:schemeClr>
                </a:solidFill>
                <a:latin typeface="Times New Roman" panose="02020603050405020304" pitchFamily="18" charset="0"/>
                <a:cs typeface="Times New Roman" panose="02020603050405020304" pitchFamily="18" charset="0"/>
              </a:rPr>
            </a:br>
            <a:endParaRPr lang="en-US" sz="22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4818" name="Рисунок 3"/>
          <p:cNvPicPr>
            <a:picLocks noChangeAspect="1"/>
          </p:cNvPicPr>
          <p:nvPr/>
        </p:nvPicPr>
        <p:blipFill>
          <a:blip r:embed="rId2"/>
          <a:srcRect/>
          <a:stretch>
            <a:fillRect/>
          </a:stretch>
        </p:blipFill>
        <p:spPr bwMode="auto">
          <a:xfrm>
            <a:off x="6034088" y="908050"/>
            <a:ext cx="3001962" cy="5291138"/>
          </a:xfrm>
          <a:prstGeom prst="rect">
            <a:avLst/>
          </a:prstGeom>
          <a:noFill/>
          <a:ln w="9525">
            <a:noFill/>
            <a:miter lim="800000"/>
            <a:headEnd/>
            <a:tailEnd/>
          </a:ln>
        </p:spPr>
      </p:pic>
      <p:sp>
        <p:nvSpPr>
          <p:cNvPr id="34819" name="Прямоугольник 4"/>
          <p:cNvSpPr>
            <a:spLocks noChangeArrowheads="1"/>
          </p:cNvSpPr>
          <p:nvPr/>
        </p:nvSpPr>
        <p:spPr bwMode="auto">
          <a:xfrm>
            <a:off x="3835400" y="5829300"/>
            <a:ext cx="2197100" cy="369888"/>
          </a:xfrm>
          <a:prstGeom prst="rect">
            <a:avLst/>
          </a:prstGeom>
          <a:noFill/>
          <a:ln w="9525">
            <a:noFill/>
            <a:miter lim="800000"/>
            <a:headEnd/>
            <a:tailEnd/>
          </a:ln>
        </p:spPr>
        <p:txBody>
          <a:bodyPr wrap="none">
            <a:spAutoFit/>
          </a:bodyPr>
          <a:lstStyle/>
          <a:p>
            <a:r>
              <a:rPr lang="ru-RU" b="1" i="1">
                <a:latin typeface="Times New Roman" pitchFamily="18" charset="0"/>
                <a:cs typeface="Times New Roman" pitchFamily="18" charset="0"/>
              </a:rPr>
              <a:t>Абдураҳмон Жомий</a:t>
            </a:r>
            <a:endParaRPr lang="en-US">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p:cNvSpPr>
            <a:spLocks noGrp="1"/>
          </p:cNvSpPr>
          <p:nvPr>
            <p:ph idx="1"/>
          </p:nvPr>
        </p:nvSpPr>
        <p:spPr>
          <a:xfrm>
            <a:off x="4067175" y="476250"/>
            <a:ext cx="4829175" cy="5832475"/>
          </a:xfrm>
        </p:spPr>
        <p:txBody>
          <a:bodyPr/>
          <a:lstStyle/>
          <a:p>
            <a:pPr indent="342900" algn="just"/>
            <a:r>
              <a:rPr lang="ru-RU" sz="2400" smtClean="0">
                <a:latin typeface="Times New Roman" pitchFamily="18" charset="0"/>
                <a:cs typeface="Times New Roman" pitchFamily="18" charset="0"/>
              </a:rPr>
              <a:t>Хулоса қилиб айтганда, ёшларимиз бугун   Юртбошимиз раҳбарлиги ва раҳнамолигида яратилган шарт-шароит ва имкониятлардан унумли фойдаланишлари зарур.</a:t>
            </a:r>
          </a:p>
          <a:p>
            <a:pPr indent="342900" algn="just"/>
            <a:r>
              <a:rPr lang="ru-RU" sz="2400" smtClean="0">
                <a:latin typeface="Times New Roman" pitchFamily="18" charset="0"/>
                <a:cs typeface="Times New Roman" pitchFamily="18" charset="0"/>
              </a:rPr>
              <a:t> Бизнингча, ёшларнинг ижтимоий-маънавий фаоллигини ошириш, китобхонлик маданиятини юксалтириш, Ватанга муҳаббат ва унинг тақдирига дахлдорлик, фидойилик ҳиссини қарор топтириш барчамизнинг асосий бурчимиздир.</a:t>
            </a:r>
          </a:p>
          <a:p>
            <a:pPr indent="342900" algn="just"/>
            <a:endParaRPr lang="en-US" sz="2200" smtClean="0">
              <a:latin typeface="Times New Roman" pitchFamily="18" charset="0"/>
              <a:cs typeface="Times New Roman" pitchFamily="18" charset="0"/>
            </a:endParaRPr>
          </a:p>
        </p:txBody>
      </p:sp>
      <p:pic>
        <p:nvPicPr>
          <p:cNvPr id="35842" name="Рисунок 3"/>
          <p:cNvPicPr>
            <a:picLocks noChangeAspect="1"/>
          </p:cNvPicPr>
          <p:nvPr/>
        </p:nvPicPr>
        <p:blipFill>
          <a:blip r:embed="rId2"/>
          <a:srcRect/>
          <a:stretch>
            <a:fillRect/>
          </a:stretch>
        </p:blipFill>
        <p:spPr bwMode="auto">
          <a:xfrm>
            <a:off x="227013" y="3213100"/>
            <a:ext cx="4057650" cy="2879725"/>
          </a:xfrm>
          <a:prstGeom prst="rect">
            <a:avLst/>
          </a:prstGeom>
          <a:noFill/>
          <a:ln w="9525">
            <a:noFill/>
            <a:miter lim="800000"/>
            <a:headEnd/>
            <a:tailEnd/>
          </a:ln>
        </p:spPr>
      </p:pic>
      <p:pic>
        <p:nvPicPr>
          <p:cNvPr id="35843" name="Рисунок 6"/>
          <p:cNvPicPr>
            <a:picLocks noChangeAspect="1"/>
          </p:cNvPicPr>
          <p:nvPr/>
        </p:nvPicPr>
        <p:blipFill>
          <a:blip r:embed="rId3"/>
          <a:srcRect/>
          <a:stretch>
            <a:fillRect/>
          </a:stretch>
        </p:blipFill>
        <p:spPr bwMode="auto">
          <a:xfrm>
            <a:off x="211138" y="457200"/>
            <a:ext cx="4073525" cy="258445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088" y="5084763"/>
            <a:ext cx="7656512" cy="831850"/>
          </a:xfrm>
          <a:prstGeom prst="rect">
            <a:avLst/>
          </a:prstGeom>
        </p:spPr>
        <p:txBody>
          <a:bodyPr>
            <a:spAutoFit/>
          </a:bodyPr>
          <a:lstStyle/>
          <a:p>
            <a:pPr algn="just" fontAlgn="auto">
              <a:spcBef>
                <a:spcPts val="0"/>
              </a:spcBef>
              <a:spcAft>
                <a:spcPts val="0"/>
              </a:spcAft>
              <a:defRPr/>
            </a:pP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Aдабиёт</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санъат</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маданият</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яшаса</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миллат</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халқ</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бутун</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инсоният</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безавол</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400" b="1" dirty="0" err="1">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яшайди</a:t>
            </a:r>
            <a:r>
              <a:rPr lang="ru-RU"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3B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9458" name="Picture 2" descr="Shavkat Mirziyoyev: «Adabiyot, san’at va madaniyat yashasa, millat va xalq, butun insoniyat bezavol yashaydi»"/>
          <p:cNvPicPr>
            <a:picLocks noChangeAspect="1" noChangeArrowheads="1"/>
          </p:cNvPicPr>
          <p:nvPr/>
        </p:nvPicPr>
        <p:blipFill>
          <a:blip r:embed="rId2"/>
          <a:srcRect/>
          <a:stretch>
            <a:fillRect/>
          </a:stretch>
        </p:blipFill>
        <p:spPr bwMode="auto">
          <a:xfrm>
            <a:off x="611188" y="404813"/>
            <a:ext cx="7872412"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p:cNvSpPr>
            <a:spLocks noGrp="1"/>
          </p:cNvSpPr>
          <p:nvPr>
            <p:ph idx="1"/>
          </p:nvPr>
        </p:nvSpPr>
        <p:spPr>
          <a:xfrm>
            <a:off x="4067175" y="476250"/>
            <a:ext cx="4829175" cy="5832475"/>
          </a:xfrm>
        </p:spPr>
        <p:txBody>
          <a:bodyPr/>
          <a:lstStyle/>
          <a:p>
            <a:pPr indent="342900" algn="ctr"/>
            <a:r>
              <a:rPr lang="uz-Cyrl-UZ" sz="4000" dirty="0" smtClean="0">
                <a:latin typeface="Times New Roman" pitchFamily="18" charset="0"/>
                <a:cs typeface="Times New Roman" pitchFamily="18" charset="0"/>
              </a:rPr>
              <a:t>Бу хайрли ишларда барчага соглик саломатлик, улкан зафарлар тилаймиз. </a:t>
            </a:r>
          </a:p>
          <a:p>
            <a:pPr indent="342900" algn="ctr"/>
            <a:r>
              <a:rPr lang="uz-Cyrl-UZ" sz="3200" dirty="0" smtClean="0">
                <a:latin typeface="Times New Roman" pitchFamily="18" charset="0"/>
                <a:cs typeface="Times New Roman" pitchFamily="18" charset="0"/>
              </a:rPr>
              <a:t>Хамиша </a:t>
            </a:r>
            <a:r>
              <a:rPr lang="uz-Cyrl-UZ" sz="3200" smtClean="0">
                <a:latin typeface="Times New Roman" pitchFamily="18" charset="0"/>
                <a:cs typeface="Times New Roman" pitchFamily="18" charset="0"/>
              </a:rPr>
              <a:t>ўз замонасининг </a:t>
            </a:r>
            <a:r>
              <a:rPr lang="uz-Cyrl-UZ" sz="3200" dirty="0" smtClean="0">
                <a:latin typeface="Times New Roman" pitchFamily="18" charset="0"/>
                <a:cs typeface="Times New Roman" pitchFamily="18" charset="0"/>
              </a:rPr>
              <a:t>шоири донойи </a:t>
            </a:r>
            <a:r>
              <a:rPr lang="uz-Cyrl-UZ" sz="3200" smtClean="0">
                <a:latin typeface="Times New Roman" pitchFamily="18" charset="0"/>
                <a:cs typeface="Times New Roman" pitchFamily="18" charset="0"/>
              </a:rPr>
              <a:t>даврони бўлиш хар биримизга насиб этсин.   </a:t>
            </a:r>
            <a:endParaRPr lang="en-US" sz="3200" dirty="0" smtClean="0">
              <a:latin typeface="Times New Roman" pitchFamily="18" charset="0"/>
              <a:cs typeface="Times New Roman" pitchFamily="18" charset="0"/>
            </a:endParaRPr>
          </a:p>
        </p:txBody>
      </p:sp>
      <p:pic>
        <p:nvPicPr>
          <p:cNvPr id="35842" name="Рисунок 3"/>
          <p:cNvPicPr>
            <a:picLocks noChangeAspect="1"/>
          </p:cNvPicPr>
          <p:nvPr/>
        </p:nvPicPr>
        <p:blipFill>
          <a:blip r:embed="rId2"/>
          <a:srcRect/>
          <a:stretch>
            <a:fillRect/>
          </a:stretch>
        </p:blipFill>
        <p:spPr bwMode="auto">
          <a:xfrm>
            <a:off x="227013" y="3213100"/>
            <a:ext cx="4057650" cy="2879725"/>
          </a:xfrm>
          <a:prstGeom prst="rect">
            <a:avLst/>
          </a:prstGeom>
          <a:noFill/>
          <a:ln w="9525">
            <a:noFill/>
            <a:miter lim="800000"/>
            <a:headEnd/>
            <a:tailEnd/>
          </a:ln>
        </p:spPr>
      </p:pic>
      <p:pic>
        <p:nvPicPr>
          <p:cNvPr id="35843" name="Рисунок 6"/>
          <p:cNvPicPr>
            <a:picLocks noChangeAspect="1"/>
          </p:cNvPicPr>
          <p:nvPr/>
        </p:nvPicPr>
        <p:blipFill>
          <a:blip r:embed="rId3"/>
          <a:srcRect/>
          <a:stretch>
            <a:fillRect/>
          </a:stretch>
        </p:blipFill>
        <p:spPr bwMode="auto">
          <a:xfrm>
            <a:off x="211138" y="457200"/>
            <a:ext cx="4073525" cy="2584450"/>
          </a:xfrm>
          <a:prstGeom prst="rect">
            <a:avLst/>
          </a:prstGeom>
          <a:noFill/>
          <a:ln w="9525">
            <a:noFill/>
            <a:miter lim="800000"/>
            <a:headEnd/>
            <a:tailEnd/>
          </a:ln>
        </p:spPr>
      </p:pic>
    </p:spTree>
    <p:extLst>
      <p:ext uri="{BB962C8B-B14F-4D97-AF65-F5344CB8AC3E}">
        <p14:creationId xmlns:p14="http://schemas.microsoft.com/office/powerpoint/2010/main" val="291946128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7" y="2133600"/>
            <a:ext cx="7704855" cy="3777622"/>
          </a:xfrm>
        </p:spPr>
        <p:txBody>
          <a:bodyPr rtlCol="0">
            <a:normAutofit/>
          </a:bodyPr>
          <a:lstStyle/>
          <a:p>
            <a:pPr marL="0" indent="0" algn="ctr" fontAlgn="auto">
              <a:spcAft>
                <a:spcPts val="0"/>
              </a:spcAft>
              <a:buFont typeface="Wingdings 3" charset="2"/>
              <a:buNone/>
              <a:defRPr/>
            </a:pPr>
            <a:r>
              <a:rPr lang="ru-RU"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Эътиборингиз</a:t>
            </a: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учун</a:t>
            </a: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ru-RU"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раҳмат</a:t>
            </a: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dirty="0">
              <a:solidFill>
                <a:schemeClr val="tx1">
                  <a:lumMod val="75000"/>
                  <a:lumOff val="25000"/>
                </a:schemeClr>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113" y="623888"/>
            <a:ext cx="7634287" cy="788987"/>
          </a:xfrm>
        </p:spPr>
        <p:txBody>
          <a:bodyPr rtlCol="0">
            <a:normAutofit fontScale="90000"/>
          </a:bodyPr>
          <a:lstStyle/>
          <a:p>
            <a:pPr algn="ctr" fontAlgn="auto">
              <a:spcAft>
                <a:spcPts val="0"/>
              </a:spcAft>
              <a:defRPr/>
            </a:pPr>
            <a:r>
              <a:rPr lang="ru-RU" dirty="0" err="1">
                <a:solidFill>
                  <a:schemeClr val="tx1">
                    <a:lumMod val="85000"/>
                    <a:lumOff val="15000"/>
                  </a:schemeClr>
                </a:solidFill>
                <a:latin typeface="Arial" panose="020B0604020202020204" pitchFamily="34" charset="0"/>
                <a:cs typeface="Arial" panose="020B0604020202020204" pitchFamily="34" charset="0"/>
              </a:rPr>
              <a:t>Адабиёт</a:t>
            </a:r>
            <a:r>
              <a:rPr lang="ru-RU" dirty="0">
                <a:solidFill>
                  <a:schemeClr val="tx1">
                    <a:lumMod val="85000"/>
                    <a:lumOff val="15000"/>
                  </a:schemeClr>
                </a:solidFill>
                <a:latin typeface="Arial" panose="020B0604020202020204" pitchFamily="34" charset="0"/>
                <a:cs typeface="Arial" panose="020B0604020202020204" pitchFamily="34" charset="0"/>
              </a:rPr>
              <a:t> </a:t>
            </a:r>
            <a:r>
              <a:rPr lang="ru-RU" dirty="0" err="1">
                <a:solidFill>
                  <a:schemeClr val="tx1">
                    <a:lumMod val="85000"/>
                    <a:lumOff val="15000"/>
                  </a:schemeClr>
                </a:solidFill>
                <a:latin typeface="Arial" panose="020B0604020202020204" pitchFamily="34" charset="0"/>
                <a:cs typeface="Arial" panose="020B0604020202020204" pitchFamily="34" charset="0"/>
              </a:rPr>
              <a:t>яшаса</a:t>
            </a:r>
            <a:r>
              <a:rPr lang="ru-RU" dirty="0">
                <a:solidFill>
                  <a:schemeClr val="tx1">
                    <a:lumMod val="85000"/>
                    <a:lumOff val="15000"/>
                  </a:schemeClr>
                </a:solidFill>
                <a:latin typeface="Arial" panose="020B0604020202020204" pitchFamily="34" charset="0"/>
                <a:cs typeface="Arial" panose="020B0604020202020204" pitchFamily="34" charset="0"/>
              </a:rPr>
              <a:t> — </a:t>
            </a:r>
            <a:r>
              <a:rPr lang="ru-RU" dirty="0" err="1" smtClean="0">
                <a:solidFill>
                  <a:schemeClr val="tx1">
                    <a:lumMod val="85000"/>
                    <a:lumOff val="15000"/>
                  </a:schemeClr>
                </a:solidFill>
                <a:latin typeface="Arial" panose="020B0604020202020204" pitchFamily="34" charset="0"/>
                <a:cs typeface="Arial" panose="020B0604020202020204" pitchFamily="34" charset="0"/>
              </a:rPr>
              <a:t>миллат</a:t>
            </a:r>
            <a:r>
              <a:rPr lang="ru-RU" dirty="0" smtClean="0">
                <a:solidFill>
                  <a:schemeClr val="tx1">
                    <a:lumMod val="85000"/>
                    <a:lumOff val="15000"/>
                  </a:schemeClr>
                </a:solidFill>
                <a:latin typeface="Arial" panose="020B0604020202020204" pitchFamily="34" charset="0"/>
                <a:cs typeface="Arial" panose="020B0604020202020204" pitchFamily="34" charset="0"/>
              </a:rPr>
              <a:t> </a:t>
            </a:r>
            <a:r>
              <a:rPr lang="ru-RU" dirty="0" err="1" smtClean="0">
                <a:solidFill>
                  <a:schemeClr val="tx1">
                    <a:lumMod val="85000"/>
                    <a:lumOff val="15000"/>
                  </a:schemeClr>
                </a:solidFill>
                <a:latin typeface="Arial" panose="020B0604020202020204" pitchFamily="34" charset="0"/>
                <a:cs typeface="Arial" panose="020B0604020202020204" pitchFamily="34" charset="0"/>
              </a:rPr>
              <a:t>яшар</a:t>
            </a:r>
            <a:r>
              <a:rPr lang="ru-RU" dirty="0">
                <a:solidFill>
                  <a:schemeClr val="tx1">
                    <a:lumMod val="85000"/>
                    <a:lumOff val="15000"/>
                  </a:schemeClr>
                </a:solidFill>
                <a:latin typeface="Arial" panose="020B0604020202020204" pitchFamily="34" charset="0"/>
                <a:cs typeface="Arial" panose="020B0604020202020204" pitchFamily="34" charset="0"/>
              </a:rPr>
              <a:t/>
            </a:r>
            <a:br>
              <a:rPr lang="ru-RU" dirty="0">
                <a:solidFill>
                  <a:schemeClr val="tx1">
                    <a:lumMod val="85000"/>
                    <a:lumOff val="15000"/>
                  </a:schemeClr>
                </a:solidFill>
                <a:latin typeface="Arial" panose="020B0604020202020204" pitchFamily="34" charset="0"/>
                <a:cs typeface="Arial" panose="020B0604020202020204" pitchFamily="34" charset="0"/>
              </a:rPr>
            </a:br>
            <a:r>
              <a:rPr lang="ru-RU" dirty="0">
                <a:solidFill>
                  <a:schemeClr val="tx1">
                    <a:lumMod val="85000"/>
                    <a:lumOff val="15000"/>
                  </a:schemeClr>
                </a:solidFill>
                <a:latin typeface="Arial" panose="020B0604020202020204" pitchFamily="34" charset="0"/>
                <a:cs typeface="Arial" panose="020B0604020202020204" pitchFamily="34" charset="0"/>
              </a:rPr>
              <a:t/>
            </a:r>
            <a:br>
              <a:rPr lang="ru-RU" dirty="0">
                <a:solidFill>
                  <a:schemeClr val="tx1">
                    <a:lumMod val="85000"/>
                    <a:lumOff val="15000"/>
                  </a:schemeClr>
                </a:solidFill>
                <a:latin typeface="Arial" panose="020B0604020202020204" pitchFamily="34" charset="0"/>
                <a:cs typeface="Arial" panose="020B0604020202020204" pitchFamily="34" charset="0"/>
              </a:rPr>
            </a:br>
            <a:endParaRPr lang="ru-RU" dirty="0">
              <a:solidFill>
                <a:schemeClr val="tx1">
                  <a:lumMod val="85000"/>
                  <a:lumOff val="15000"/>
                </a:schemeClr>
              </a:solidFill>
            </a:endParaRPr>
          </a:p>
        </p:txBody>
      </p:sp>
      <p:sp>
        <p:nvSpPr>
          <p:cNvPr id="20482" name="Объект 2"/>
          <p:cNvSpPr>
            <a:spLocks noGrp="1"/>
          </p:cNvSpPr>
          <p:nvPr>
            <p:ph idx="1"/>
          </p:nvPr>
        </p:nvSpPr>
        <p:spPr>
          <a:xfrm>
            <a:off x="611188" y="1412875"/>
            <a:ext cx="7923212" cy="4824413"/>
          </a:xfrm>
        </p:spPr>
        <p:txBody>
          <a:bodyPr/>
          <a:lstStyle/>
          <a:p>
            <a:pPr algn="just"/>
            <a:r>
              <a:rPr lang="ru-RU" sz="2000" dirty="0" smtClean="0">
                <a:latin typeface="Arial" charset="0"/>
                <a:cs typeface="Arial" charset="0"/>
              </a:rPr>
              <a:t> </a:t>
            </a:r>
            <a:r>
              <a:rPr lang="ru-RU" sz="2000" dirty="0" err="1" smtClean="0">
                <a:latin typeface="Arial" charset="0"/>
                <a:cs typeface="Arial" charset="0"/>
              </a:rPr>
              <a:t>Адабиёт</a:t>
            </a:r>
            <a:r>
              <a:rPr lang="ru-RU" sz="2000" dirty="0" smtClean="0">
                <a:latin typeface="Arial" charset="0"/>
                <a:cs typeface="Arial" charset="0"/>
              </a:rPr>
              <a:t> </a:t>
            </a:r>
            <a:r>
              <a:rPr lang="ru-RU" sz="2000" dirty="0" err="1" smtClean="0">
                <a:latin typeface="Arial" charset="0"/>
                <a:cs typeface="Arial" charset="0"/>
              </a:rPr>
              <a:t>ҳар</a:t>
            </a:r>
            <a:r>
              <a:rPr lang="ru-RU" sz="2000" dirty="0" smtClean="0">
                <a:latin typeface="Arial" charset="0"/>
                <a:cs typeface="Arial" charset="0"/>
              </a:rPr>
              <a:t> </a:t>
            </a:r>
            <a:r>
              <a:rPr lang="ru-RU" sz="2000" dirty="0" err="1" smtClean="0">
                <a:latin typeface="Arial" charset="0"/>
                <a:cs typeface="Arial" charset="0"/>
              </a:rPr>
              <a:t>бир</a:t>
            </a:r>
            <a:r>
              <a:rPr lang="ru-RU" sz="2000" dirty="0" smtClean="0">
                <a:latin typeface="Arial" charset="0"/>
                <a:cs typeface="Arial" charset="0"/>
              </a:rPr>
              <a:t> </a:t>
            </a:r>
            <a:r>
              <a:rPr lang="ru-RU" sz="2000" dirty="0" err="1" smtClean="0">
                <a:latin typeface="Arial" charset="0"/>
                <a:cs typeface="Arial" charset="0"/>
              </a:rPr>
              <a:t>миллатнинг</a:t>
            </a:r>
            <a:r>
              <a:rPr lang="ru-RU" sz="2000" dirty="0" smtClean="0">
                <a:latin typeface="Arial" charset="0"/>
                <a:cs typeface="Arial" charset="0"/>
              </a:rPr>
              <a:t> </a:t>
            </a:r>
            <a:r>
              <a:rPr lang="ru-RU" sz="2000" dirty="0" err="1" smtClean="0">
                <a:latin typeface="Arial" charset="0"/>
                <a:cs typeface="Arial" charset="0"/>
              </a:rPr>
              <a:t>ҳисли</a:t>
            </a:r>
            <a:r>
              <a:rPr lang="ru-RU" sz="2000" dirty="0" smtClean="0">
                <a:latin typeface="Arial" charset="0"/>
                <a:cs typeface="Arial" charset="0"/>
              </a:rPr>
              <a:t> </a:t>
            </a:r>
            <a:r>
              <a:rPr lang="ru-RU" sz="2000" dirty="0" err="1" smtClean="0">
                <a:latin typeface="Arial" charset="0"/>
                <a:cs typeface="Arial" charset="0"/>
              </a:rPr>
              <a:t>кўнгил</a:t>
            </a:r>
            <a:r>
              <a:rPr lang="ru-RU" sz="2000" dirty="0" smtClean="0">
                <a:latin typeface="Arial" charset="0"/>
                <a:cs typeface="Arial" charset="0"/>
              </a:rPr>
              <a:t> </a:t>
            </a:r>
            <a:r>
              <a:rPr lang="ru-RU" sz="2000" dirty="0" err="1" smtClean="0">
                <a:latin typeface="Arial" charset="0"/>
                <a:cs typeface="Arial" charset="0"/>
              </a:rPr>
              <a:t>тарихининг</a:t>
            </a:r>
            <a:r>
              <a:rPr lang="ru-RU" sz="2000" dirty="0" smtClean="0">
                <a:latin typeface="Arial" charset="0"/>
                <a:cs typeface="Arial" charset="0"/>
              </a:rPr>
              <a:t> </a:t>
            </a:r>
            <a:r>
              <a:rPr lang="ru-RU" sz="2000" dirty="0" err="1" smtClean="0">
                <a:latin typeface="Arial" charset="0"/>
                <a:cs typeface="Arial" charset="0"/>
              </a:rPr>
              <a:t>энг</a:t>
            </a:r>
            <a:r>
              <a:rPr lang="ru-RU" sz="2000" dirty="0" smtClean="0">
                <a:latin typeface="Arial" charset="0"/>
                <a:cs typeface="Arial" charset="0"/>
              </a:rPr>
              <a:t> </a:t>
            </a:r>
            <a:r>
              <a:rPr lang="ru-RU" sz="2000" dirty="0" err="1" smtClean="0">
                <a:latin typeface="Arial" charset="0"/>
                <a:cs typeface="Arial" charset="0"/>
              </a:rPr>
              <a:t>қоронғу</a:t>
            </a:r>
            <a:r>
              <a:rPr lang="ru-RU" sz="2000" dirty="0" smtClean="0">
                <a:latin typeface="Arial" charset="0"/>
                <a:cs typeface="Arial" charset="0"/>
              </a:rPr>
              <a:t> </a:t>
            </a:r>
            <a:r>
              <a:rPr lang="ru-RU" sz="2000" dirty="0" err="1" smtClean="0">
                <a:latin typeface="Arial" charset="0"/>
                <a:cs typeface="Arial" charset="0"/>
              </a:rPr>
              <a:t>хоналарида</a:t>
            </a:r>
            <a:r>
              <a:rPr lang="ru-RU" sz="2000" dirty="0" smtClean="0">
                <a:latin typeface="Arial" charset="0"/>
                <a:cs typeface="Arial" charset="0"/>
              </a:rPr>
              <a:t> </a:t>
            </a:r>
            <a:r>
              <a:rPr lang="ru-RU" sz="2000" dirty="0" err="1" smtClean="0">
                <a:latin typeface="Arial" charset="0"/>
                <a:cs typeface="Arial" charset="0"/>
              </a:rPr>
              <a:t>ҳар</a:t>
            </a:r>
            <a:r>
              <a:rPr lang="ru-RU" sz="2000" dirty="0" smtClean="0">
                <a:latin typeface="Arial" charset="0"/>
                <a:cs typeface="Arial" charset="0"/>
              </a:rPr>
              <a:t> хил </a:t>
            </a:r>
            <a:r>
              <a:rPr lang="ru-RU" sz="2000" dirty="0" err="1" smtClean="0">
                <a:latin typeface="Arial" charset="0"/>
                <a:cs typeface="Arial" charset="0"/>
              </a:rPr>
              <a:t>тусда</a:t>
            </a:r>
            <a:r>
              <a:rPr lang="ru-RU" sz="2000" dirty="0" smtClean="0">
                <a:latin typeface="Arial" charset="0"/>
                <a:cs typeface="Arial" charset="0"/>
              </a:rPr>
              <a:t> </a:t>
            </a:r>
            <a:r>
              <a:rPr lang="ru-RU" sz="2000" dirty="0" err="1" smtClean="0">
                <a:latin typeface="Arial" charset="0"/>
                <a:cs typeface="Arial" charset="0"/>
              </a:rPr>
              <a:t>ва</a:t>
            </a:r>
            <a:r>
              <a:rPr lang="ru-RU" sz="2000" dirty="0" smtClean="0">
                <a:latin typeface="Arial" charset="0"/>
                <a:cs typeface="Arial" charset="0"/>
              </a:rPr>
              <a:t> </a:t>
            </a:r>
            <a:r>
              <a:rPr lang="ru-RU" sz="2000" dirty="0" err="1" smtClean="0">
                <a:latin typeface="Arial" charset="0"/>
                <a:cs typeface="Arial" charset="0"/>
              </a:rPr>
              <a:t>рангда</a:t>
            </a:r>
            <a:r>
              <a:rPr lang="ru-RU" sz="2000" dirty="0" smtClean="0">
                <a:latin typeface="Arial" charset="0"/>
                <a:cs typeface="Arial" charset="0"/>
              </a:rPr>
              <a:t> </a:t>
            </a:r>
            <a:r>
              <a:rPr lang="ru-RU" sz="2000" dirty="0" err="1" smtClean="0">
                <a:latin typeface="Arial" charset="0"/>
                <a:cs typeface="Arial" charset="0"/>
              </a:rPr>
              <a:t>битишган</a:t>
            </a:r>
            <a:r>
              <a:rPr lang="ru-RU" sz="2000" dirty="0" smtClean="0">
                <a:latin typeface="Arial" charset="0"/>
                <a:cs typeface="Arial" charset="0"/>
              </a:rPr>
              <a:t>, </a:t>
            </a:r>
            <a:r>
              <a:rPr lang="ru-RU" sz="2000" dirty="0" err="1" smtClean="0">
                <a:latin typeface="Arial" charset="0"/>
                <a:cs typeface="Arial" charset="0"/>
              </a:rPr>
              <a:t>файзли</a:t>
            </a:r>
            <a:r>
              <a:rPr lang="ru-RU" sz="2000" dirty="0" smtClean="0">
                <a:latin typeface="Arial" charset="0"/>
                <a:cs typeface="Arial" charset="0"/>
              </a:rPr>
              <a:t> </a:t>
            </a:r>
            <a:r>
              <a:rPr lang="ru-RU" sz="2000" dirty="0" err="1" smtClean="0">
                <a:latin typeface="Arial" charset="0"/>
                <a:cs typeface="Arial" charset="0"/>
              </a:rPr>
              <a:t>тил</a:t>
            </a:r>
            <a:r>
              <a:rPr lang="ru-RU" sz="2000" dirty="0" smtClean="0">
                <a:latin typeface="Arial" charset="0"/>
                <a:cs typeface="Arial" charset="0"/>
              </a:rPr>
              <a:t> </a:t>
            </a:r>
            <a:r>
              <a:rPr lang="ru-RU" sz="2000" dirty="0" err="1" smtClean="0">
                <a:latin typeface="Arial" charset="0"/>
                <a:cs typeface="Arial" charset="0"/>
              </a:rPr>
              <a:t>бирга</a:t>
            </a:r>
            <a:r>
              <a:rPr lang="ru-RU" sz="2000" dirty="0" smtClean="0">
                <a:latin typeface="Arial" charset="0"/>
                <a:cs typeface="Arial" charset="0"/>
              </a:rPr>
              <a:t> </a:t>
            </a:r>
            <a:r>
              <a:rPr lang="ru-RU" sz="2000" dirty="0" err="1" smtClean="0">
                <a:latin typeface="Arial" charset="0"/>
                <a:cs typeface="Arial" charset="0"/>
              </a:rPr>
              <a:t>тақдир</a:t>
            </a:r>
            <a:r>
              <a:rPr lang="ru-RU" sz="2000" dirty="0" smtClean="0">
                <a:latin typeface="Arial" charset="0"/>
                <a:cs typeface="Arial" charset="0"/>
              </a:rPr>
              <a:t> </a:t>
            </a:r>
            <a:r>
              <a:rPr lang="ru-RU" sz="2000" dirty="0" err="1" smtClean="0">
                <a:latin typeface="Arial" charset="0"/>
                <a:cs typeface="Arial" charset="0"/>
              </a:rPr>
              <a:t>этула</a:t>
            </a:r>
            <a:r>
              <a:rPr lang="ru-RU" sz="2000" dirty="0" smtClean="0">
                <a:latin typeface="Arial" charset="0"/>
                <a:cs typeface="Arial" charset="0"/>
              </a:rPr>
              <a:t> </a:t>
            </a:r>
            <a:r>
              <a:rPr lang="ru-RU" sz="2000" dirty="0" err="1" smtClean="0">
                <a:latin typeface="Arial" charset="0"/>
                <a:cs typeface="Arial" charset="0"/>
              </a:rPr>
              <a:t>олмайдирғон</a:t>
            </a:r>
            <a:r>
              <a:rPr lang="ru-RU" sz="2000" dirty="0" smtClean="0">
                <a:latin typeface="Arial" charset="0"/>
                <a:cs typeface="Arial" charset="0"/>
              </a:rPr>
              <a:t> </a:t>
            </a:r>
            <a:r>
              <a:rPr lang="ru-RU" sz="2000" dirty="0" err="1" smtClean="0">
                <a:latin typeface="Arial" charset="0"/>
                <a:cs typeface="Arial" charset="0"/>
              </a:rPr>
              <a:t>бир</a:t>
            </a:r>
            <a:r>
              <a:rPr lang="ru-RU" sz="2000" dirty="0" smtClean="0">
                <a:latin typeface="Arial" charset="0"/>
                <a:cs typeface="Arial" charset="0"/>
              </a:rPr>
              <a:t> </a:t>
            </a:r>
            <a:r>
              <a:rPr lang="ru-RU" sz="2000" dirty="0" err="1" smtClean="0">
                <a:latin typeface="Arial" charset="0"/>
                <a:cs typeface="Arial" charset="0"/>
              </a:rPr>
              <a:t>гулдур</a:t>
            </a:r>
            <a:r>
              <a:rPr lang="ru-RU" sz="2000" dirty="0" smtClean="0">
                <a:latin typeface="Arial" charset="0"/>
                <a:cs typeface="Arial" charset="0"/>
              </a:rPr>
              <a:t>. Ушбу </a:t>
            </a:r>
            <a:r>
              <a:rPr lang="ru-RU" sz="2000" dirty="0" err="1" smtClean="0">
                <a:latin typeface="Arial" charset="0"/>
                <a:cs typeface="Arial" charset="0"/>
              </a:rPr>
              <a:t>яшадигимиз</a:t>
            </a:r>
            <a:r>
              <a:rPr lang="ru-RU" sz="2000" dirty="0" smtClean="0">
                <a:latin typeface="Arial" charset="0"/>
                <a:cs typeface="Arial" charset="0"/>
              </a:rPr>
              <a:t> </a:t>
            </a:r>
            <a:r>
              <a:rPr lang="ru-RU" sz="2000" dirty="0" err="1" smtClean="0">
                <a:latin typeface="Arial" charset="0"/>
                <a:cs typeface="Arial" charset="0"/>
              </a:rPr>
              <a:t>муҳит</a:t>
            </a:r>
            <a:r>
              <a:rPr lang="ru-RU" sz="2000" dirty="0" smtClean="0">
                <a:latin typeface="Arial" charset="0"/>
                <a:cs typeface="Arial" charset="0"/>
              </a:rPr>
              <a:t> </a:t>
            </a:r>
            <a:r>
              <a:rPr lang="ru-RU" sz="2000" dirty="0" err="1" smtClean="0">
                <a:latin typeface="Arial" charset="0"/>
                <a:cs typeface="Arial" charset="0"/>
              </a:rPr>
              <a:t>доирасинда</a:t>
            </a:r>
            <a:r>
              <a:rPr lang="ru-RU" sz="2000" dirty="0" smtClean="0">
                <a:latin typeface="Arial" charset="0"/>
                <a:cs typeface="Arial" charset="0"/>
              </a:rPr>
              <a:t> </a:t>
            </a:r>
            <a:r>
              <a:rPr lang="ru-RU" sz="2000" dirty="0" err="1" smtClean="0">
                <a:latin typeface="Arial" charset="0"/>
                <a:cs typeface="Arial" charset="0"/>
              </a:rPr>
              <a:t>онинг</a:t>
            </a:r>
            <a:r>
              <a:rPr lang="ru-RU" sz="2000" dirty="0" smtClean="0">
                <a:latin typeface="Arial" charset="0"/>
                <a:cs typeface="Arial" charset="0"/>
              </a:rPr>
              <a:t> </a:t>
            </a:r>
            <a:r>
              <a:rPr lang="ru-RU" sz="2000" dirty="0" err="1" smtClean="0">
                <a:latin typeface="Arial" charset="0"/>
                <a:cs typeface="Arial" charset="0"/>
              </a:rPr>
              <a:t>тўлқуни</a:t>
            </a:r>
            <a:r>
              <a:rPr lang="ru-RU" sz="2000" dirty="0" smtClean="0">
                <a:latin typeface="Arial" charset="0"/>
                <a:cs typeface="Arial" charset="0"/>
              </a:rPr>
              <a:t> </a:t>
            </a:r>
            <a:r>
              <a:rPr lang="ru-RU" sz="2000" dirty="0" err="1" smtClean="0">
                <a:latin typeface="Arial" charset="0"/>
                <a:cs typeface="Arial" charset="0"/>
              </a:rPr>
              <a:t>одамнинг</a:t>
            </a:r>
            <a:r>
              <a:rPr lang="ru-RU" sz="2000" dirty="0" smtClean="0">
                <a:latin typeface="Arial" charset="0"/>
                <a:cs typeface="Arial" charset="0"/>
              </a:rPr>
              <a:t> </a:t>
            </a:r>
            <a:r>
              <a:rPr lang="ru-RU" sz="2000" dirty="0" err="1" smtClean="0">
                <a:latin typeface="Arial" charset="0"/>
                <a:cs typeface="Arial" charset="0"/>
              </a:rPr>
              <a:t>ҳар</a:t>
            </a:r>
            <a:r>
              <a:rPr lang="ru-RU" sz="2000" dirty="0" smtClean="0">
                <a:latin typeface="Arial" charset="0"/>
                <a:cs typeface="Arial" charset="0"/>
              </a:rPr>
              <a:t> хил </a:t>
            </a:r>
            <a:r>
              <a:rPr lang="ru-RU" sz="2000" dirty="0" err="1" smtClean="0">
                <a:latin typeface="Arial" charset="0"/>
                <a:cs typeface="Arial" charset="0"/>
              </a:rPr>
              <a:t>маишатига</a:t>
            </a:r>
            <a:r>
              <a:rPr lang="ru-RU" sz="2000" dirty="0" smtClean="0">
                <a:latin typeface="Arial" charset="0"/>
                <a:cs typeface="Arial" charset="0"/>
              </a:rPr>
              <a:t> </a:t>
            </a:r>
            <a:r>
              <a:rPr lang="ru-RU" sz="2000" dirty="0" err="1" smtClean="0">
                <a:latin typeface="Arial" charset="0"/>
                <a:cs typeface="Arial" charset="0"/>
              </a:rPr>
              <a:t>қараб</a:t>
            </a:r>
            <a:r>
              <a:rPr lang="ru-RU" sz="2000" dirty="0" smtClean="0">
                <a:latin typeface="Arial" charset="0"/>
                <a:cs typeface="Arial" charset="0"/>
              </a:rPr>
              <a:t> </a:t>
            </a:r>
            <a:r>
              <a:rPr lang="ru-RU" sz="2000" dirty="0" err="1" smtClean="0">
                <a:latin typeface="Arial" charset="0"/>
                <a:cs typeface="Arial" charset="0"/>
              </a:rPr>
              <a:t>ўзгарадур</a:t>
            </a:r>
            <a:r>
              <a:rPr lang="ru-RU" sz="2000" dirty="0" smtClean="0">
                <a:latin typeface="Arial" charset="0"/>
                <a:cs typeface="Arial" charset="0"/>
              </a:rPr>
              <a:t>… </a:t>
            </a:r>
            <a:r>
              <a:rPr lang="ru-RU" sz="2000" dirty="0" err="1" smtClean="0">
                <a:latin typeface="Arial" charset="0"/>
                <a:cs typeface="Arial" charset="0"/>
              </a:rPr>
              <a:t>Адабиёт</a:t>
            </a:r>
            <a:r>
              <a:rPr lang="ru-RU" sz="2000" dirty="0" smtClean="0">
                <a:latin typeface="Arial" charset="0"/>
                <a:cs typeface="Arial" charset="0"/>
              </a:rPr>
              <a:t> чин </a:t>
            </a:r>
            <a:r>
              <a:rPr lang="ru-RU" sz="2000" dirty="0" err="1" smtClean="0">
                <a:latin typeface="Arial" charset="0"/>
                <a:cs typeface="Arial" charset="0"/>
              </a:rPr>
              <a:t>маъноси</a:t>
            </a:r>
            <a:r>
              <a:rPr lang="ru-RU" sz="2000" dirty="0" smtClean="0">
                <a:latin typeface="Arial" charset="0"/>
                <a:cs typeface="Arial" charset="0"/>
              </a:rPr>
              <a:t> ила </a:t>
            </a:r>
            <a:r>
              <a:rPr lang="ru-RU" sz="2000" dirty="0" err="1" smtClean="0">
                <a:latin typeface="Arial" charset="0"/>
                <a:cs typeface="Arial" charset="0"/>
              </a:rPr>
              <a:t>ўлган</a:t>
            </a:r>
            <a:r>
              <a:rPr lang="ru-RU" sz="2000" dirty="0" smtClean="0">
                <a:latin typeface="Arial" charset="0"/>
                <a:cs typeface="Arial" charset="0"/>
              </a:rPr>
              <a:t>, </a:t>
            </a:r>
            <a:r>
              <a:rPr lang="ru-RU" sz="2000" dirty="0" err="1" smtClean="0">
                <a:latin typeface="Arial" charset="0"/>
                <a:cs typeface="Arial" charset="0"/>
              </a:rPr>
              <a:t>сўнган</a:t>
            </a:r>
            <a:r>
              <a:rPr lang="ru-RU" sz="2000" dirty="0" smtClean="0">
                <a:latin typeface="Arial" charset="0"/>
                <a:cs typeface="Arial" charset="0"/>
              </a:rPr>
              <a:t>, </a:t>
            </a:r>
            <a:r>
              <a:rPr lang="ru-RU" sz="2000" dirty="0" err="1" smtClean="0">
                <a:latin typeface="Arial" charset="0"/>
                <a:cs typeface="Arial" charset="0"/>
              </a:rPr>
              <a:t>қораланган</a:t>
            </a:r>
            <a:r>
              <a:rPr lang="ru-RU" sz="2000" dirty="0" smtClean="0">
                <a:latin typeface="Arial" charset="0"/>
                <a:cs typeface="Arial" charset="0"/>
              </a:rPr>
              <a:t>, </a:t>
            </a:r>
            <a:r>
              <a:rPr lang="ru-RU" sz="2000" dirty="0" err="1" smtClean="0">
                <a:latin typeface="Arial" charset="0"/>
                <a:cs typeface="Arial" charset="0"/>
              </a:rPr>
              <a:t>ўчган</a:t>
            </a:r>
            <a:r>
              <a:rPr lang="ru-RU" sz="2000" dirty="0" smtClean="0">
                <a:latin typeface="Arial" charset="0"/>
                <a:cs typeface="Arial" charset="0"/>
              </a:rPr>
              <a:t>, </a:t>
            </a:r>
            <a:r>
              <a:rPr lang="ru-RU" sz="2000" dirty="0" err="1" smtClean="0">
                <a:latin typeface="Arial" charset="0"/>
                <a:cs typeface="Arial" charset="0"/>
              </a:rPr>
              <a:t>мажруҳ</a:t>
            </a:r>
            <a:r>
              <a:rPr lang="ru-RU" sz="2000" dirty="0" smtClean="0">
                <a:latin typeface="Arial" charset="0"/>
                <a:cs typeface="Arial" charset="0"/>
              </a:rPr>
              <a:t>, </a:t>
            </a:r>
            <a:r>
              <a:rPr lang="ru-RU" sz="2000" dirty="0" err="1" smtClean="0">
                <a:latin typeface="Arial" charset="0"/>
                <a:cs typeface="Arial" charset="0"/>
              </a:rPr>
              <a:t>ярадор</a:t>
            </a:r>
            <a:r>
              <a:rPr lang="ru-RU" sz="2000" dirty="0" smtClean="0">
                <a:latin typeface="Arial" charset="0"/>
                <a:cs typeface="Arial" charset="0"/>
              </a:rPr>
              <a:t> </a:t>
            </a:r>
            <a:r>
              <a:rPr lang="ru-RU" sz="2000" dirty="0" err="1" smtClean="0">
                <a:latin typeface="Arial" charset="0"/>
                <a:cs typeface="Arial" charset="0"/>
              </a:rPr>
              <a:t>кўнгилга</a:t>
            </a:r>
            <a:r>
              <a:rPr lang="ru-RU" sz="2000" dirty="0" smtClean="0">
                <a:latin typeface="Arial" charset="0"/>
                <a:cs typeface="Arial" charset="0"/>
              </a:rPr>
              <a:t> </a:t>
            </a:r>
            <a:r>
              <a:rPr lang="ru-RU" sz="2000" dirty="0" err="1" smtClean="0">
                <a:latin typeface="Arial" charset="0"/>
                <a:cs typeface="Arial" charset="0"/>
              </a:rPr>
              <a:t>руҳ</a:t>
            </a:r>
            <a:r>
              <a:rPr lang="ru-RU" sz="2000" dirty="0" smtClean="0">
                <a:latin typeface="Arial" charset="0"/>
                <a:cs typeface="Arial" charset="0"/>
              </a:rPr>
              <a:t> </a:t>
            </a:r>
            <a:r>
              <a:rPr lang="ru-RU" sz="2000" dirty="0" err="1" smtClean="0">
                <a:latin typeface="Arial" charset="0"/>
                <a:cs typeface="Arial" charset="0"/>
              </a:rPr>
              <a:t>бермак</a:t>
            </a:r>
            <a:r>
              <a:rPr lang="ru-RU" sz="2000" dirty="0" smtClean="0">
                <a:latin typeface="Arial" charset="0"/>
                <a:cs typeface="Arial" charset="0"/>
              </a:rPr>
              <a:t> </a:t>
            </a:r>
            <a:r>
              <a:rPr lang="ru-RU" sz="2000" dirty="0" err="1" smtClean="0">
                <a:latin typeface="Arial" charset="0"/>
                <a:cs typeface="Arial" charset="0"/>
              </a:rPr>
              <a:t>учун</a:t>
            </a:r>
            <a:r>
              <a:rPr lang="ru-RU" sz="2000" dirty="0" smtClean="0">
                <a:latin typeface="Arial" charset="0"/>
                <a:cs typeface="Arial" charset="0"/>
              </a:rPr>
              <a:t> </a:t>
            </a:r>
            <a:r>
              <a:rPr lang="ru-RU" sz="2000" dirty="0" err="1" smtClean="0">
                <a:latin typeface="Arial" charset="0"/>
                <a:cs typeface="Arial" charset="0"/>
              </a:rPr>
              <a:t>фақат</a:t>
            </a:r>
            <a:r>
              <a:rPr lang="ru-RU" sz="2000" dirty="0" smtClean="0">
                <a:latin typeface="Arial" charset="0"/>
                <a:cs typeface="Arial" charset="0"/>
              </a:rPr>
              <a:t> </a:t>
            </a:r>
            <a:r>
              <a:rPr lang="ru-RU" sz="2000" dirty="0" err="1" smtClean="0">
                <a:latin typeface="Arial" charset="0"/>
                <a:cs typeface="Arial" charset="0"/>
              </a:rPr>
              <a:t>вужудимизга</a:t>
            </a:r>
            <a:r>
              <a:rPr lang="ru-RU" sz="2000" dirty="0" smtClean="0">
                <a:latin typeface="Arial" charset="0"/>
                <a:cs typeface="Arial" charset="0"/>
              </a:rPr>
              <a:t> </a:t>
            </a:r>
            <a:r>
              <a:rPr lang="ru-RU" sz="2000" dirty="0" err="1" smtClean="0">
                <a:latin typeface="Arial" charset="0"/>
                <a:cs typeface="Arial" charset="0"/>
              </a:rPr>
              <a:t>эмас</a:t>
            </a:r>
            <a:r>
              <a:rPr lang="ru-RU" sz="2000" dirty="0" smtClean="0">
                <a:latin typeface="Arial" charset="0"/>
                <a:cs typeface="Arial" charset="0"/>
              </a:rPr>
              <a:t>, </a:t>
            </a:r>
            <a:r>
              <a:rPr lang="ru-RU" sz="2000" dirty="0" err="1" smtClean="0">
                <a:latin typeface="Arial" charset="0"/>
                <a:cs typeface="Arial" charset="0"/>
              </a:rPr>
              <a:t>қонларимизга</a:t>
            </a:r>
            <a:r>
              <a:rPr lang="ru-RU" sz="2000" dirty="0" smtClean="0">
                <a:latin typeface="Arial" charset="0"/>
                <a:cs typeface="Arial" charset="0"/>
              </a:rPr>
              <a:t> </a:t>
            </a:r>
            <a:r>
              <a:rPr lang="ru-RU" sz="2000" dirty="0" err="1" smtClean="0">
                <a:latin typeface="Arial" charset="0"/>
                <a:cs typeface="Arial" charset="0"/>
              </a:rPr>
              <a:t>қараб</a:t>
            </a:r>
            <a:r>
              <a:rPr lang="ru-RU" sz="2000" dirty="0" smtClean="0">
                <a:latin typeface="Arial" charset="0"/>
                <a:cs typeface="Arial" charset="0"/>
              </a:rPr>
              <a:t> </a:t>
            </a:r>
            <a:r>
              <a:rPr lang="ru-RU" sz="2000" dirty="0" err="1" smtClean="0">
                <a:latin typeface="Arial" charset="0"/>
                <a:cs typeface="Arial" charset="0"/>
              </a:rPr>
              <a:t>сингишган</a:t>
            </a:r>
            <a:r>
              <a:rPr lang="ru-RU" sz="2000" dirty="0" smtClean="0">
                <a:latin typeface="Arial" charset="0"/>
                <a:cs typeface="Arial" charset="0"/>
              </a:rPr>
              <a:t> </a:t>
            </a:r>
            <a:r>
              <a:rPr lang="ru-RU" sz="2000" dirty="0" err="1" smtClean="0">
                <a:latin typeface="Arial" charset="0"/>
                <a:cs typeface="Arial" charset="0"/>
              </a:rPr>
              <a:t>қора</a:t>
            </a:r>
            <a:r>
              <a:rPr lang="ru-RU" sz="2000" dirty="0" smtClean="0">
                <a:latin typeface="Arial" charset="0"/>
                <a:cs typeface="Arial" charset="0"/>
              </a:rPr>
              <a:t> </a:t>
            </a:r>
            <a:r>
              <a:rPr lang="ru-RU" sz="2000" dirty="0" err="1" smtClean="0">
                <a:latin typeface="Arial" charset="0"/>
                <a:cs typeface="Arial" charset="0"/>
              </a:rPr>
              <a:t>балчиқларни</a:t>
            </a:r>
            <a:r>
              <a:rPr lang="ru-RU" sz="2000" dirty="0" smtClean="0">
                <a:latin typeface="Arial" charset="0"/>
                <a:cs typeface="Arial" charset="0"/>
              </a:rPr>
              <a:t> </a:t>
            </a:r>
            <a:r>
              <a:rPr lang="ru-RU" sz="2000" dirty="0" err="1" smtClean="0">
                <a:latin typeface="Arial" charset="0"/>
                <a:cs typeface="Arial" charset="0"/>
              </a:rPr>
              <a:t>тозалайдирғон</a:t>
            </a:r>
            <a:r>
              <a:rPr lang="ru-RU" sz="2000" dirty="0" smtClean="0">
                <a:latin typeface="Arial" charset="0"/>
                <a:cs typeface="Arial" charset="0"/>
              </a:rPr>
              <a:t>, </a:t>
            </a:r>
            <a:r>
              <a:rPr lang="ru-RU" sz="2000" dirty="0" err="1" smtClean="0">
                <a:latin typeface="Arial" charset="0"/>
                <a:cs typeface="Arial" charset="0"/>
              </a:rPr>
              <a:t>ўткир</a:t>
            </a:r>
            <a:r>
              <a:rPr lang="ru-RU" sz="2000" dirty="0" smtClean="0">
                <a:latin typeface="Arial" charset="0"/>
                <a:cs typeface="Arial" charset="0"/>
              </a:rPr>
              <a:t> </a:t>
            </a:r>
            <a:r>
              <a:rPr lang="ru-RU" sz="2000" dirty="0" err="1" smtClean="0">
                <a:latin typeface="Arial" charset="0"/>
                <a:cs typeface="Arial" charset="0"/>
              </a:rPr>
              <a:t>юрак</a:t>
            </a:r>
            <a:r>
              <a:rPr lang="ru-RU" sz="2000" dirty="0" smtClean="0">
                <a:latin typeface="Arial" charset="0"/>
                <a:cs typeface="Arial" charset="0"/>
              </a:rPr>
              <a:t> </a:t>
            </a:r>
            <a:r>
              <a:rPr lang="ru-RU" sz="2000" dirty="0" err="1" smtClean="0">
                <a:latin typeface="Arial" charset="0"/>
                <a:cs typeface="Arial" charset="0"/>
              </a:rPr>
              <a:t>кирларини</a:t>
            </a:r>
            <a:r>
              <a:rPr lang="ru-RU" sz="2000" dirty="0" smtClean="0">
                <a:latin typeface="Arial" charset="0"/>
                <a:cs typeface="Arial" charset="0"/>
              </a:rPr>
              <a:t> </a:t>
            </a:r>
            <a:r>
              <a:rPr lang="ru-RU" sz="2000" dirty="0" err="1" smtClean="0">
                <a:latin typeface="Arial" charset="0"/>
                <a:cs typeface="Arial" charset="0"/>
              </a:rPr>
              <a:t>ювадурғон</a:t>
            </a:r>
            <a:r>
              <a:rPr lang="ru-RU" sz="2000" dirty="0" smtClean="0">
                <a:latin typeface="Arial" charset="0"/>
                <a:cs typeface="Arial" charset="0"/>
              </a:rPr>
              <a:t> </a:t>
            </a:r>
            <a:r>
              <a:rPr lang="ru-RU" sz="2000" dirty="0" err="1" smtClean="0">
                <a:latin typeface="Arial" charset="0"/>
                <a:cs typeface="Arial" charset="0"/>
              </a:rPr>
              <a:t>тоза</a:t>
            </a:r>
            <a:r>
              <a:rPr lang="ru-RU" sz="2000" dirty="0" smtClean="0">
                <a:latin typeface="Arial" charset="0"/>
                <a:cs typeface="Arial" charset="0"/>
              </a:rPr>
              <a:t> </a:t>
            </a:r>
            <a:r>
              <a:rPr lang="ru-RU" sz="2000" dirty="0" err="1" smtClean="0">
                <a:latin typeface="Arial" charset="0"/>
                <a:cs typeface="Arial" charset="0"/>
              </a:rPr>
              <a:t>маърифат</a:t>
            </a:r>
            <a:r>
              <a:rPr lang="ru-RU" sz="2000" dirty="0" smtClean="0">
                <a:latin typeface="Arial" charset="0"/>
                <a:cs typeface="Arial" charset="0"/>
              </a:rPr>
              <a:t> </a:t>
            </a:r>
            <a:r>
              <a:rPr lang="ru-RU" sz="2000" dirty="0" err="1" smtClean="0">
                <a:latin typeface="Arial" charset="0"/>
                <a:cs typeface="Arial" charset="0"/>
              </a:rPr>
              <a:t>суви</a:t>
            </a:r>
            <a:r>
              <a:rPr lang="ru-RU" sz="2000" dirty="0" smtClean="0">
                <a:latin typeface="Arial" charset="0"/>
                <a:cs typeface="Arial" charset="0"/>
              </a:rPr>
              <a:t>, </a:t>
            </a:r>
            <a:r>
              <a:rPr lang="ru-RU" sz="2000" dirty="0" err="1" smtClean="0">
                <a:latin typeface="Arial" charset="0"/>
                <a:cs typeface="Arial" charset="0"/>
              </a:rPr>
              <a:t>хиралаган</a:t>
            </a:r>
            <a:r>
              <a:rPr lang="ru-RU" sz="2000" dirty="0" smtClean="0">
                <a:latin typeface="Arial" charset="0"/>
                <a:cs typeface="Arial" charset="0"/>
              </a:rPr>
              <a:t> </a:t>
            </a:r>
            <a:r>
              <a:rPr lang="ru-RU" sz="2000" dirty="0" err="1" smtClean="0">
                <a:latin typeface="Arial" charset="0"/>
                <a:cs typeface="Arial" charset="0"/>
              </a:rPr>
              <a:t>ойналаримизни</a:t>
            </a:r>
            <a:r>
              <a:rPr lang="ru-RU" sz="2000" dirty="0" smtClean="0">
                <a:latin typeface="Arial" charset="0"/>
                <a:cs typeface="Arial" charset="0"/>
              </a:rPr>
              <a:t> </a:t>
            </a:r>
            <a:r>
              <a:rPr lang="ru-RU" sz="2000" dirty="0" err="1" smtClean="0">
                <a:latin typeface="Arial" charset="0"/>
                <a:cs typeface="Arial" charset="0"/>
              </a:rPr>
              <a:t>ёруғ</a:t>
            </a:r>
            <a:r>
              <a:rPr lang="ru-RU" sz="2000" dirty="0" smtClean="0">
                <a:latin typeface="Arial" charset="0"/>
                <a:cs typeface="Arial" charset="0"/>
              </a:rPr>
              <a:t> </a:t>
            </a:r>
            <a:r>
              <a:rPr lang="ru-RU" sz="2000" dirty="0" err="1" smtClean="0">
                <a:latin typeface="Arial" charset="0"/>
                <a:cs typeface="Arial" charset="0"/>
              </a:rPr>
              <a:t>ва</a:t>
            </a:r>
            <a:r>
              <a:rPr lang="ru-RU" sz="2000" dirty="0" smtClean="0">
                <a:latin typeface="Arial" charset="0"/>
                <a:cs typeface="Arial" charset="0"/>
              </a:rPr>
              <a:t> </a:t>
            </a:r>
            <a:r>
              <a:rPr lang="ru-RU" sz="2000" dirty="0" err="1" smtClean="0">
                <a:latin typeface="Arial" charset="0"/>
                <a:cs typeface="Arial" charset="0"/>
              </a:rPr>
              <a:t>равшан</a:t>
            </a:r>
            <a:r>
              <a:rPr lang="ru-RU" sz="2000" dirty="0" smtClean="0">
                <a:latin typeface="Arial" charset="0"/>
                <a:cs typeface="Arial" charset="0"/>
              </a:rPr>
              <a:t> </a:t>
            </a:r>
            <a:r>
              <a:rPr lang="ru-RU" sz="2000" dirty="0" err="1" smtClean="0">
                <a:latin typeface="Arial" charset="0"/>
                <a:cs typeface="Arial" charset="0"/>
              </a:rPr>
              <a:t>қиладирғон</a:t>
            </a:r>
            <a:r>
              <a:rPr lang="ru-RU" sz="2000" dirty="0" smtClean="0">
                <a:latin typeface="Arial" charset="0"/>
                <a:cs typeface="Arial" charset="0"/>
              </a:rPr>
              <a:t> </a:t>
            </a:r>
            <a:r>
              <a:rPr lang="ru-RU" sz="2000" dirty="0" err="1" smtClean="0">
                <a:latin typeface="Arial" charset="0"/>
                <a:cs typeface="Arial" charset="0"/>
              </a:rPr>
              <a:t>булоқ</a:t>
            </a:r>
            <a:r>
              <a:rPr lang="ru-RU" sz="2000" dirty="0" smtClean="0">
                <a:latin typeface="Arial" charset="0"/>
                <a:cs typeface="Arial" charset="0"/>
              </a:rPr>
              <a:t> </a:t>
            </a:r>
            <a:r>
              <a:rPr lang="ru-RU" sz="2000" dirty="0" err="1" smtClean="0">
                <a:latin typeface="Arial" charset="0"/>
                <a:cs typeface="Arial" charset="0"/>
              </a:rPr>
              <a:t>суви</a:t>
            </a:r>
            <a:r>
              <a:rPr lang="ru-RU" sz="2000" dirty="0" smtClean="0">
                <a:latin typeface="Arial" charset="0"/>
                <a:cs typeface="Arial" charset="0"/>
              </a:rPr>
              <a:t> </a:t>
            </a:r>
            <a:r>
              <a:rPr lang="ru-RU" sz="2000" dirty="0" err="1" smtClean="0">
                <a:latin typeface="Arial" charset="0"/>
                <a:cs typeface="Arial" charset="0"/>
              </a:rPr>
              <a:t>бўлғонлиғидан</a:t>
            </a:r>
            <a:r>
              <a:rPr lang="ru-RU" sz="2000" dirty="0" smtClean="0">
                <a:latin typeface="Arial" charset="0"/>
                <a:cs typeface="Arial" charset="0"/>
              </a:rPr>
              <a:t> </a:t>
            </a:r>
            <a:r>
              <a:rPr lang="ru-RU" sz="2000" dirty="0" err="1" smtClean="0">
                <a:latin typeface="Arial" charset="0"/>
                <a:cs typeface="Arial" charset="0"/>
              </a:rPr>
              <a:t>бизга</a:t>
            </a:r>
            <a:r>
              <a:rPr lang="ru-RU" sz="2000" dirty="0" smtClean="0">
                <a:latin typeface="Arial" charset="0"/>
                <a:cs typeface="Arial" charset="0"/>
              </a:rPr>
              <a:t> </a:t>
            </a:r>
            <a:r>
              <a:rPr lang="ru-RU" sz="2000" dirty="0" err="1" smtClean="0">
                <a:latin typeface="Arial" charset="0"/>
                <a:cs typeface="Arial" charset="0"/>
              </a:rPr>
              <a:t>ғоят</a:t>
            </a:r>
            <a:r>
              <a:rPr lang="ru-RU" sz="2000" dirty="0" smtClean="0">
                <a:latin typeface="Arial" charset="0"/>
                <a:cs typeface="Arial" charset="0"/>
              </a:rPr>
              <a:t> </a:t>
            </a:r>
            <a:r>
              <a:rPr lang="ru-RU" sz="2000" dirty="0" err="1" smtClean="0">
                <a:latin typeface="Arial" charset="0"/>
                <a:cs typeface="Arial" charset="0"/>
              </a:rPr>
              <a:t>керакдир</a:t>
            </a:r>
            <a:r>
              <a:rPr lang="ru-RU" sz="2000" dirty="0" smtClean="0">
                <a:latin typeface="Arial" charset="0"/>
                <a:cs typeface="Arial" charset="0"/>
              </a:rPr>
              <a:t>.</a:t>
            </a:r>
          </a:p>
          <a:p>
            <a:pPr algn="r"/>
            <a:r>
              <a:rPr lang="ru-RU" dirty="0" smtClean="0"/>
              <a:t> </a:t>
            </a:r>
            <a:r>
              <a:rPr lang="ru-RU" b="1" i="1" dirty="0" err="1" smtClean="0">
                <a:latin typeface="Arial" charset="0"/>
                <a:cs typeface="Arial" charset="0"/>
              </a:rPr>
              <a:t>Абдулҳамид</a:t>
            </a:r>
            <a:r>
              <a:rPr lang="ru-RU" b="1" i="1" dirty="0" smtClean="0">
                <a:latin typeface="Arial" charset="0"/>
                <a:cs typeface="Arial" charset="0"/>
              </a:rPr>
              <a:t> </a:t>
            </a:r>
            <a:r>
              <a:rPr lang="ru-RU" b="1" i="1" dirty="0" err="1" smtClean="0">
                <a:latin typeface="Arial" charset="0"/>
                <a:cs typeface="Arial" charset="0"/>
              </a:rPr>
              <a:t>Сулаймон</a:t>
            </a:r>
            <a:r>
              <a:rPr lang="ru-RU" b="1" i="1" dirty="0" smtClean="0">
                <a:latin typeface="Arial" charset="0"/>
                <a:cs typeface="Arial" charset="0"/>
              </a:rPr>
              <a:t> </a:t>
            </a:r>
            <a:r>
              <a:rPr lang="ru-RU" b="1" i="1" dirty="0" err="1" smtClean="0">
                <a:latin typeface="Arial" charset="0"/>
                <a:cs typeface="Arial" charset="0"/>
              </a:rPr>
              <a:t>ўғли</a:t>
            </a:r>
            <a:r>
              <a:rPr lang="ru-RU" b="1" i="1" dirty="0" smtClean="0">
                <a:latin typeface="Arial" charset="0"/>
                <a:cs typeface="Arial" charset="0"/>
              </a:rPr>
              <a:t> </a:t>
            </a:r>
            <a:r>
              <a:rPr lang="ru-RU" b="1" i="1" dirty="0" err="1" smtClean="0">
                <a:latin typeface="Arial" charset="0"/>
                <a:cs typeface="Arial" charset="0"/>
              </a:rPr>
              <a:t>Чўлпон</a:t>
            </a:r>
            <a:endParaRPr lang="ru-RU" sz="2000" b="1" i="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idx="1"/>
          </p:nvPr>
        </p:nvSpPr>
        <p:spPr>
          <a:xfrm>
            <a:off x="1331913" y="2133600"/>
            <a:ext cx="7202487" cy="3778250"/>
          </a:xfrm>
        </p:spPr>
        <p:txBody>
          <a:bodyPr/>
          <a:lstStyle/>
          <a:p>
            <a:pPr algn="just"/>
            <a:r>
              <a:rPr lang="ru-RU" sz="2400" dirty="0" err="1" smtClean="0">
                <a:latin typeface="Arial" charset="0"/>
                <a:cs typeface="Arial" charset="0"/>
              </a:rPr>
              <a:t>Адабиёт</a:t>
            </a:r>
            <a:r>
              <a:rPr lang="ru-RU" sz="2400" dirty="0" smtClean="0">
                <a:latin typeface="Arial" charset="0"/>
                <a:cs typeface="Arial" charset="0"/>
              </a:rPr>
              <a:t> — </a:t>
            </a:r>
            <a:r>
              <a:rPr lang="ru-RU" sz="2400" dirty="0" err="1" smtClean="0">
                <a:latin typeface="Arial" charset="0"/>
                <a:cs typeface="Arial" charset="0"/>
              </a:rPr>
              <a:t>фикр</a:t>
            </a:r>
            <a:r>
              <a:rPr lang="ru-RU" sz="2400" dirty="0" smtClean="0">
                <a:latin typeface="Arial" charset="0"/>
                <a:cs typeface="Arial" charset="0"/>
              </a:rPr>
              <a:t>, </a:t>
            </a:r>
            <a:r>
              <a:rPr lang="ru-RU" sz="2400" dirty="0" err="1" smtClean="0">
                <a:latin typeface="Arial" charset="0"/>
                <a:cs typeface="Arial" charset="0"/>
              </a:rPr>
              <a:t>туйғуларимиздаги</a:t>
            </a:r>
            <a:r>
              <a:rPr lang="ru-RU" sz="2400" dirty="0" smtClean="0">
                <a:latin typeface="Arial" charset="0"/>
                <a:cs typeface="Arial" charset="0"/>
              </a:rPr>
              <a:t> </a:t>
            </a:r>
            <a:r>
              <a:rPr lang="ru-RU" sz="2400" dirty="0" err="1" smtClean="0">
                <a:latin typeface="Arial" charset="0"/>
                <a:cs typeface="Arial" charset="0"/>
              </a:rPr>
              <a:t>тўлқинларни</a:t>
            </a:r>
            <a:r>
              <a:rPr lang="ru-RU" sz="2400" dirty="0" smtClean="0">
                <a:latin typeface="Arial" charset="0"/>
                <a:cs typeface="Arial" charset="0"/>
              </a:rPr>
              <a:t> </a:t>
            </a:r>
            <a:r>
              <a:rPr lang="ru-RU" sz="2400" dirty="0" err="1" smtClean="0">
                <a:latin typeface="Arial" charset="0"/>
                <a:cs typeface="Arial" charset="0"/>
              </a:rPr>
              <a:t>сўзлар</a:t>
            </a:r>
            <a:r>
              <a:rPr lang="ru-RU" sz="2400" dirty="0" smtClean="0">
                <a:latin typeface="Arial" charset="0"/>
                <a:cs typeface="Arial" charset="0"/>
              </a:rPr>
              <a:t>, </a:t>
            </a:r>
            <a:r>
              <a:rPr lang="ru-RU" sz="2400" dirty="0" err="1" smtClean="0">
                <a:latin typeface="Arial" charset="0"/>
                <a:cs typeface="Arial" charset="0"/>
              </a:rPr>
              <a:t>гаплар</a:t>
            </a:r>
            <a:r>
              <a:rPr lang="ru-RU" sz="2400" dirty="0" smtClean="0">
                <a:latin typeface="Arial" charset="0"/>
                <a:cs typeface="Arial" charset="0"/>
              </a:rPr>
              <a:t> </a:t>
            </a:r>
            <a:r>
              <a:rPr lang="ru-RU" sz="2400" dirty="0" err="1" smtClean="0">
                <a:latin typeface="Arial" charset="0"/>
                <a:cs typeface="Arial" charset="0"/>
              </a:rPr>
              <a:t>ёрдами</a:t>
            </a:r>
            <a:r>
              <a:rPr lang="ru-RU" sz="2400" dirty="0" smtClean="0">
                <a:latin typeface="Arial" charset="0"/>
                <a:cs typeface="Arial" charset="0"/>
              </a:rPr>
              <a:t> </a:t>
            </a:r>
            <a:r>
              <a:rPr lang="ru-RU" sz="2400" dirty="0" err="1" smtClean="0">
                <a:latin typeface="Arial" charset="0"/>
                <a:cs typeface="Arial" charset="0"/>
              </a:rPr>
              <a:t>билан</a:t>
            </a:r>
            <a:r>
              <a:rPr lang="ru-RU" sz="2400" dirty="0" smtClean="0">
                <a:latin typeface="Arial" charset="0"/>
                <a:cs typeface="Arial" charset="0"/>
              </a:rPr>
              <a:t> </a:t>
            </a:r>
            <a:r>
              <a:rPr lang="ru-RU" sz="2400" dirty="0" err="1" smtClean="0">
                <a:latin typeface="Arial" charset="0"/>
                <a:cs typeface="Arial" charset="0"/>
              </a:rPr>
              <a:t>тасвир</a:t>
            </a:r>
            <a:r>
              <a:rPr lang="ru-RU" sz="2400" dirty="0" smtClean="0">
                <a:latin typeface="Arial" charset="0"/>
                <a:cs typeface="Arial" charset="0"/>
              </a:rPr>
              <a:t> </a:t>
            </a:r>
            <a:r>
              <a:rPr lang="ru-RU" sz="2400" dirty="0" err="1" smtClean="0">
                <a:latin typeface="Arial" charset="0"/>
                <a:cs typeface="Arial" charset="0"/>
              </a:rPr>
              <a:t>қилиб</a:t>
            </a:r>
            <a:r>
              <a:rPr lang="ru-RU" sz="2400" dirty="0" smtClean="0">
                <a:latin typeface="Arial" charset="0"/>
                <a:cs typeface="Arial" charset="0"/>
              </a:rPr>
              <a:t>, </a:t>
            </a:r>
            <a:r>
              <a:rPr lang="ru-RU" sz="2400" dirty="0" err="1" smtClean="0">
                <a:latin typeface="Arial" charset="0"/>
                <a:cs typeface="Arial" charset="0"/>
              </a:rPr>
              <a:t>бошқаларда</a:t>
            </a:r>
            <a:r>
              <a:rPr lang="ru-RU" sz="2400" dirty="0" smtClean="0">
                <a:latin typeface="Arial" charset="0"/>
                <a:cs typeface="Arial" charset="0"/>
              </a:rPr>
              <a:t> </a:t>
            </a:r>
            <a:r>
              <a:rPr lang="ru-RU" sz="2400" dirty="0" err="1" smtClean="0">
                <a:latin typeface="Arial" charset="0"/>
                <a:cs typeface="Arial" charset="0"/>
              </a:rPr>
              <a:t>ҳам</a:t>
            </a:r>
            <a:r>
              <a:rPr lang="ru-RU" sz="2400" dirty="0" smtClean="0">
                <a:latin typeface="Arial" charset="0"/>
                <a:cs typeface="Arial" charset="0"/>
              </a:rPr>
              <a:t> </a:t>
            </a:r>
            <a:r>
              <a:rPr lang="ru-RU" sz="2400" dirty="0" err="1" smtClean="0">
                <a:latin typeface="Arial" charset="0"/>
                <a:cs typeface="Arial" charset="0"/>
              </a:rPr>
              <a:t>худди</a:t>
            </a:r>
            <a:r>
              <a:rPr lang="ru-RU" sz="2400" dirty="0" smtClean="0">
                <a:latin typeface="Arial" charset="0"/>
                <a:cs typeface="Arial" charset="0"/>
              </a:rPr>
              <a:t> шу </a:t>
            </a:r>
            <a:r>
              <a:rPr lang="ru-RU" sz="2400" dirty="0" err="1" smtClean="0">
                <a:latin typeface="Arial" charset="0"/>
                <a:cs typeface="Arial" charset="0"/>
              </a:rPr>
              <a:t>тўлқинларни</a:t>
            </a:r>
            <a:r>
              <a:rPr lang="ru-RU" sz="2400" dirty="0" smtClean="0">
                <a:latin typeface="Arial" charset="0"/>
                <a:cs typeface="Arial" charset="0"/>
              </a:rPr>
              <a:t> </a:t>
            </a:r>
            <a:r>
              <a:rPr lang="ru-RU" sz="2400" dirty="0" err="1" smtClean="0">
                <a:latin typeface="Arial" charset="0"/>
                <a:cs typeface="Arial" charset="0"/>
              </a:rPr>
              <a:t>яратмоқдир</a:t>
            </a:r>
            <a:r>
              <a:rPr lang="ru-RU" sz="2400" dirty="0" smtClean="0">
                <a:latin typeface="Arial" charset="0"/>
                <a:cs typeface="Arial" charset="0"/>
              </a:rPr>
              <a:t>. </a:t>
            </a:r>
            <a:r>
              <a:rPr lang="ru-RU" sz="2400" dirty="0" err="1" smtClean="0">
                <a:latin typeface="Arial" charset="0"/>
                <a:cs typeface="Arial" charset="0"/>
              </a:rPr>
              <a:t>Бу</a:t>
            </a:r>
            <a:r>
              <a:rPr lang="ru-RU" sz="2400" dirty="0" smtClean="0">
                <a:latin typeface="Arial" charset="0"/>
                <a:cs typeface="Arial" charset="0"/>
              </a:rPr>
              <a:t> </a:t>
            </a:r>
            <a:r>
              <a:rPr lang="ru-RU" sz="2400" dirty="0" err="1" smtClean="0">
                <a:latin typeface="Arial" charset="0"/>
                <a:cs typeface="Arial" charset="0"/>
              </a:rPr>
              <a:t>таъриф</a:t>
            </a:r>
            <a:r>
              <a:rPr lang="ru-RU" sz="2400" dirty="0" smtClean="0">
                <a:latin typeface="Arial" charset="0"/>
                <a:cs typeface="Arial" charset="0"/>
              </a:rPr>
              <a:t> </a:t>
            </a:r>
            <a:r>
              <a:rPr lang="ru-RU" sz="2400" dirty="0" err="1" smtClean="0">
                <a:latin typeface="Arial" charset="0"/>
                <a:cs typeface="Arial" charset="0"/>
              </a:rPr>
              <a:t>адабиётнинг</a:t>
            </a:r>
            <a:r>
              <a:rPr lang="ru-RU" sz="2400" dirty="0" smtClean="0">
                <a:latin typeface="Arial" charset="0"/>
                <a:cs typeface="Arial" charset="0"/>
              </a:rPr>
              <a:t> </a:t>
            </a:r>
            <a:r>
              <a:rPr lang="ru-RU" sz="2400" dirty="0" err="1" smtClean="0">
                <a:latin typeface="Arial" charset="0"/>
                <a:cs typeface="Arial" charset="0"/>
              </a:rPr>
              <a:t>тўғри</a:t>
            </a:r>
            <a:r>
              <a:rPr lang="ru-RU" sz="2400" dirty="0" smtClean="0">
                <a:latin typeface="Arial" charset="0"/>
                <a:cs typeface="Arial" charset="0"/>
              </a:rPr>
              <a:t> </a:t>
            </a:r>
            <a:r>
              <a:rPr lang="ru-RU" sz="2400" dirty="0" err="1" smtClean="0">
                <a:latin typeface="Arial" charset="0"/>
                <a:cs typeface="Arial" charset="0"/>
              </a:rPr>
              <a:t>таърифидир</a:t>
            </a:r>
            <a:r>
              <a:rPr lang="ru-RU" sz="2400" dirty="0" smtClean="0">
                <a:latin typeface="Arial" charset="0"/>
                <a:cs typeface="Arial" charset="0"/>
              </a:rPr>
              <a:t>.</a:t>
            </a:r>
            <a:r>
              <a:rPr lang="ru-RU" dirty="0" smtClean="0"/>
              <a:t/>
            </a:r>
            <a:br>
              <a:rPr lang="ru-RU" dirty="0" smtClean="0"/>
            </a:br>
            <a:endParaRPr lang="ru-RU" dirty="0" smtClean="0"/>
          </a:p>
          <a:p>
            <a:pPr algn="r"/>
            <a:r>
              <a:rPr lang="ru-RU" b="1" dirty="0" smtClean="0">
                <a:latin typeface="Arial" charset="0"/>
                <a:cs typeface="Arial" charset="0"/>
              </a:rPr>
              <a:t>ФИТРАТ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idx="1"/>
          </p:nvPr>
        </p:nvSpPr>
        <p:spPr>
          <a:xfrm>
            <a:off x="971550" y="1268413"/>
            <a:ext cx="7632700" cy="5040312"/>
          </a:xfrm>
        </p:spPr>
        <p:txBody>
          <a:bodyPr/>
          <a:lstStyle/>
          <a:p>
            <a:pPr algn="just"/>
            <a:r>
              <a:rPr lang="ru-RU" sz="2000" smtClean="0">
                <a:latin typeface="Arial" charset="0"/>
                <a:cs typeface="Arial" charset="0"/>
              </a:rPr>
              <a:t>       Адабиёт туфайли, адабиёт уйғотган тафаккур, интилиш ва истаклар туфайли, хаёлот салтанатига сафар чоғи кўнгилда бош кўтарган кечинмалар туфайли бугунги цивилизация одамийлашди, нажот топди. Адабиёт аҳли ўйлаб топган бадиий тўқима қумга сингиган сувдек изсиз кетмади, билъакс тошга айланган юракларни мумдек эритди. Яхши китоблар бўлмаганида эди, инсониятнинг бугунги ҳолига маймунлар йиғлаган бўларди, мустақил фикрдан маҳрум лаббайчилар урчиб кетарди, кўнгил бирлиги йўқоларди, мутелик кайфияти кенг тарқалиб, ўз-ўзини англаш туйғуси — тараққиётнинг етакчи омили — йўқоларди.</a:t>
            </a:r>
          </a:p>
          <a:p>
            <a:pPr algn="r"/>
            <a:r>
              <a:rPr lang="ru-RU" b="1" i="1" smtClean="0"/>
              <a:t>Марио Варгас Лоса</a:t>
            </a:r>
            <a:endParaRPr lang="ru-RU" i="1" smtClean="0"/>
          </a:p>
          <a:p>
            <a:pPr algn="just"/>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623888"/>
            <a:ext cx="7058025" cy="1281112"/>
          </a:xfrm>
        </p:spPr>
        <p:txBody>
          <a:bodyPr rtlCol="0">
            <a:normAutofit fontScale="90000"/>
          </a:bodyPr>
          <a:lstStyle/>
          <a:p>
            <a:pPr algn="ctr" fontAlgn="auto">
              <a:spcAft>
                <a:spcPts val="0"/>
              </a:spcAft>
              <a:defRPr/>
            </a:pPr>
            <a:r>
              <a:rPr lang="ru-RU" sz="2800" dirty="0" err="1">
                <a:solidFill>
                  <a:schemeClr val="tx1">
                    <a:lumMod val="85000"/>
                    <a:lumOff val="15000"/>
                  </a:schemeClr>
                </a:solidFill>
                <a:latin typeface="Arial" panose="020B0604020202020204" pitchFamily="34" charset="0"/>
                <a:cs typeface="Arial" panose="020B0604020202020204" pitchFamily="34" charset="0"/>
              </a:rPr>
              <a:t>Адабиёт</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атомдан</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кучли</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лекин</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унинг</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кучини</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ўтин</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ёришга</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сарф</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қилиш</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a:solidFill>
                  <a:schemeClr val="tx1">
                    <a:lumMod val="85000"/>
                    <a:lumOff val="15000"/>
                  </a:schemeClr>
                </a:solidFill>
                <a:latin typeface="Arial" panose="020B0604020202020204" pitchFamily="34" charset="0"/>
                <a:cs typeface="Arial" panose="020B0604020202020204" pitchFamily="34" charset="0"/>
              </a:rPr>
              <a:t>керак</a:t>
            </a:r>
            <a:r>
              <a:rPr lang="ru-RU" sz="2800" dirty="0">
                <a:solidFill>
                  <a:schemeClr val="tx1">
                    <a:lumMod val="85000"/>
                    <a:lumOff val="15000"/>
                  </a:schemeClr>
                </a:solidFill>
                <a:latin typeface="Arial" panose="020B0604020202020204" pitchFamily="34" charset="0"/>
                <a:cs typeface="Arial" panose="020B0604020202020204" pitchFamily="34" charset="0"/>
              </a:rPr>
              <a:t> </a:t>
            </a:r>
            <a:r>
              <a:rPr lang="ru-RU" sz="2800" dirty="0" err="1" smtClean="0">
                <a:solidFill>
                  <a:schemeClr val="tx1">
                    <a:lumMod val="85000"/>
                    <a:lumOff val="15000"/>
                  </a:schemeClr>
                </a:solidFill>
                <a:latin typeface="Arial" panose="020B0604020202020204" pitchFamily="34" charset="0"/>
                <a:cs typeface="Arial" panose="020B0604020202020204" pitchFamily="34" charset="0"/>
              </a:rPr>
              <a:t>эмас</a:t>
            </a:r>
            <a:endParaRPr lang="ru-RU"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554" name="Объект 2"/>
          <p:cNvSpPr>
            <a:spLocks noGrp="1"/>
          </p:cNvSpPr>
          <p:nvPr>
            <p:ph idx="1"/>
          </p:nvPr>
        </p:nvSpPr>
        <p:spPr>
          <a:xfrm>
            <a:off x="611188" y="2133600"/>
            <a:ext cx="7923212" cy="3778250"/>
          </a:xfrm>
        </p:spPr>
        <p:txBody>
          <a:bodyPr/>
          <a:lstStyle/>
          <a:p>
            <a:pPr algn="just"/>
            <a:r>
              <a:rPr lang="ru-RU" sz="2000" dirty="0" err="1" smtClean="0">
                <a:latin typeface="Arial" charset="0"/>
                <a:cs typeface="Arial" charset="0"/>
              </a:rPr>
              <a:t>Адабиёт</a:t>
            </a:r>
            <a:r>
              <a:rPr lang="ru-RU" sz="2000" dirty="0" smtClean="0">
                <a:latin typeface="Arial" charset="0"/>
                <a:cs typeface="Arial" charset="0"/>
              </a:rPr>
              <a:t> — </a:t>
            </a:r>
            <a:r>
              <a:rPr lang="ru-RU" sz="2000" dirty="0" err="1" smtClean="0">
                <a:latin typeface="Arial" charset="0"/>
                <a:cs typeface="Arial" charset="0"/>
              </a:rPr>
              <a:t>кўнгил</a:t>
            </a:r>
            <a:r>
              <a:rPr lang="ru-RU" sz="2000" dirty="0" smtClean="0">
                <a:latin typeface="Arial" charset="0"/>
                <a:cs typeface="Arial" charset="0"/>
              </a:rPr>
              <a:t> </a:t>
            </a:r>
            <a:r>
              <a:rPr lang="ru-RU" sz="2000" dirty="0" err="1" smtClean="0">
                <a:latin typeface="Arial" charset="0"/>
                <a:cs typeface="Arial" charset="0"/>
              </a:rPr>
              <a:t>иши</a:t>
            </a:r>
            <a:r>
              <a:rPr lang="ru-RU" sz="2000" dirty="0" smtClean="0">
                <a:latin typeface="Arial" charset="0"/>
                <a:cs typeface="Arial" charset="0"/>
              </a:rPr>
              <a:t>, </a:t>
            </a:r>
            <a:r>
              <a:rPr lang="ru-RU" sz="2000" dirty="0" err="1" smtClean="0">
                <a:latin typeface="Arial" charset="0"/>
                <a:cs typeface="Arial" charset="0"/>
              </a:rPr>
              <a:t>илҳом</a:t>
            </a:r>
            <a:r>
              <a:rPr lang="ru-RU" sz="2000" dirty="0" smtClean="0">
                <a:latin typeface="Arial" charset="0"/>
                <a:cs typeface="Arial" charset="0"/>
              </a:rPr>
              <a:t> </a:t>
            </a:r>
            <a:r>
              <a:rPr lang="ru-RU" sz="2000" dirty="0" err="1" smtClean="0">
                <a:latin typeface="Arial" charset="0"/>
                <a:cs typeface="Arial" charset="0"/>
              </a:rPr>
              <a:t>самараси</a:t>
            </a:r>
            <a:r>
              <a:rPr lang="ru-RU" sz="2000" dirty="0" smtClean="0">
                <a:latin typeface="Arial" charset="0"/>
                <a:cs typeface="Arial" charset="0"/>
              </a:rPr>
              <a:t>. </a:t>
            </a:r>
            <a:r>
              <a:rPr lang="ru-RU" sz="2000" dirty="0" err="1" smtClean="0">
                <a:latin typeface="Arial" charset="0"/>
                <a:cs typeface="Arial" charset="0"/>
              </a:rPr>
              <a:t>Туйғусиз</a:t>
            </a:r>
            <a:r>
              <a:rPr lang="ru-RU" sz="2000" dirty="0" smtClean="0">
                <a:latin typeface="Arial" charset="0"/>
                <a:cs typeface="Arial" charset="0"/>
              </a:rPr>
              <a:t>, </a:t>
            </a:r>
            <a:r>
              <a:rPr lang="ru-RU" sz="2000" dirty="0" err="1" smtClean="0">
                <a:latin typeface="Arial" charset="0"/>
                <a:cs typeface="Arial" charset="0"/>
              </a:rPr>
              <a:t>илҳом</a:t>
            </a:r>
            <a:r>
              <a:rPr lang="ru-RU" sz="2000" dirty="0" smtClean="0">
                <a:latin typeface="Arial" charset="0"/>
                <a:cs typeface="Arial" charset="0"/>
              </a:rPr>
              <a:t>-сиз </a:t>
            </a:r>
            <a:r>
              <a:rPr lang="ru-RU" sz="2000" dirty="0" err="1" smtClean="0">
                <a:latin typeface="Arial" charset="0"/>
                <a:cs typeface="Arial" charset="0"/>
              </a:rPr>
              <a:t>ёзилган</a:t>
            </a:r>
            <a:r>
              <a:rPr lang="ru-RU" sz="2000" dirty="0" smtClean="0">
                <a:latin typeface="Arial" charset="0"/>
                <a:cs typeface="Arial" charset="0"/>
              </a:rPr>
              <a:t> </a:t>
            </a:r>
            <a:r>
              <a:rPr lang="ru-RU" sz="2000" dirty="0" err="1" smtClean="0">
                <a:latin typeface="Arial" charset="0"/>
                <a:cs typeface="Arial" charset="0"/>
              </a:rPr>
              <a:t>асар</a:t>
            </a:r>
            <a:r>
              <a:rPr lang="ru-RU" sz="2000" dirty="0" smtClean="0">
                <a:latin typeface="Arial" charset="0"/>
                <a:cs typeface="Arial" charset="0"/>
              </a:rPr>
              <a:t> </a:t>
            </a:r>
            <a:r>
              <a:rPr lang="ru-RU" sz="2000" dirty="0" err="1" smtClean="0">
                <a:latin typeface="Arial" charset="0"/>
                <a:cs typeface="Arial" charset="0"/>
              </a:rPr>
              <a:t>чангланмаган</a:t>
            </a:r>
            <a:r>
              <a:rPr lang="ru-RU" sz="2000" dirty="0" smtClean="0">
                <a:latin typeface="Arial" charset="0"/>
                <a:cs typeface="Arial" charset="0"/>
              </a:rPr>
              <a:t> </a:t>
            </a:r>
            <a:r>
              <a:rPr lang="ru-RU" sz="2000" dirty="0" err="1" smtClean="0">
                <a:latin typeface="Arial" charset="0"/>
                <a:cs typeface="Arial" charset="0"/>
              </a:rPr>
              <a:t>гулга</a:t>
            </a:r>
            <a:r>
              <a:rPr lang="ru-RU" sz="2000" dirty="0" smtClean="0">
                <a:latin typeface="Arial" charset="0"/>
                <a:cs typeface="Arial" charset="0"/>
              </a:rPr>
              <a:t> </a:t>
            </a:r>
            <a:r>
              <a:rPr lang="ru-RU" sz="2000" dirty="0" err="1" smtClean="0">
                <a:latin typeface="Arial" charset="0"/>
                <a:cs typeface="Arial" charset="0"/>
              </a:rPr>
              <a:t>ўхшайди</a:t>
            </a:r>
            <a:r>
              <a:rPr lang="ru-RU" sz="2000" dirty="0" smtClean="0">
                <a:latin typeface="Arial" charset="0"/>
                <a:cs typeface="Arial" charset="0"/>
              </a:rPr>
              <a:t> — </a:t>
            </a:r>
            <a:r>
              <a:rPr lang="ru-RU" sz="2000" dirty="0" err="1" smtClean="0">
                <a:latin typeface="Arial" charset="0"/>
                <a:cs typeface="Arial" charset="0"/>
              </a:rPr>
              <a:t>мева</a:t>
            </a:r>
            <a:r>
              <a:rPr lang="ru-RU" sz="2000" dirty="0" smtClean="0">
                <a:latin typeface="Arial" charset="0"/>
                <a:cs typeface="Arial" charset="0"/>
              </a:rPr>
              <a:t> </a:t>
            </a:r>
            <a:r>
              <a:rPr lang="ru-RU" sz="2000" dirty="0" err="1" smtClean="0">
                <a:latin typeface="Arial" charset="0"/>
                <a:cs typeface="Arial" charset="0"/>
              </a:rPr>
              <a:t>тугмайди</a:t>
            </a:r>
            <a:r>
              <a:rPr lang="ru-RU" sz="2000" dirty="0" smtClean="0">
                <a:latin typeface="Arial" charset="0"/>
                <a:cs typeface="Arial" charset="0"/>
              </a:rPr>
              <a:t>. </a:t>
            </a:r>
            <a:r>
              <a:rPr lang="ru-RU" sz="2000" dirty="0" err="1" smtClean="0">
                <a:latin typeface="Arial" charset="0"/>
                <a:cs typeface="Arial" charset="0"/>
              </a:rPr>
              <a:t>Кўнгил</a:t>
            </a:r>
            <a:r>
              <a:rPr lang="ru-RU" sz="2000" dirty="0" smtClean="0">
                <a:latin typeface="Arial" charset="0"/>
                <a:cs typeface="Arial" charset="0"/>
              </a:rPr>
              <a:t> </a:t>
            </a:r>
            <a:r>
              <a:rPr lang="ru-RU" sz="2000" dirty="0" err="1" smtClean="0">
                <a:latin typeface="Arial" charset="0"/>
                <a:cs typeface="Arial" charset="0"/>
              </a:rPr>
              <a:t>рози</a:t>
            </a:r>
            <a:r>
              <a:rPr lang="ru-RU" sz="2000" dirty="0" smtClean="0">
                <a:latin typeface="Arial" charset="0"/>
                <a:cs typeface="Arial" charset="0"/>
              </a:rPr>
              <a:t> </a:t>
            </a:r>
            <a:r>
              <a:rPr lang="ru-RU" sz="2000" dirty="0" err="1" smtClean="0">
                <a:latin typeface="Arial" charset="0"/>
                <a:cs typeface="Arial" charset="0"/>
              </a:rPr>
              <a:t>бўлган</a:t>
            </a:r>
            <a:r>
              <a:rPr lang="ru-RU" sz="2000" dirty="0" smtClean="0">
                <a:latin typeface="Arial" charset="0"/>
                <a:cs typeface="Arial" charset="0"/>
              </a:rPr>
              <a:t> </a:t>
            </a:r>
            <a:r>
              <a:rPr lang="ru-RU" sz="2000" dirty="0" err="1" smtClean="0">
                <a:latin typeface="Arial" charset="0"/>
                <a:cs typeface="Arial" charset="0"/>
              </a:rPr>
              <a:t>асаргина</a:t>
            </a:r>
            <a:r>
              <a:rPr lang="ru-RU" sz="2000" dirty="0" smtClean="0">
                <a:latin typeface="Arial" charset="0"/>
                <a:cs typeface="Arial" charset="0"/>
              </a:rPr>
              <a:t> </a:t>
            </a:r>
            <a:r>
              <a:rPr lang="ru-RU" sz="2000" dirty="0" err="1" smtClean="0">
                <a:latin typeface="Arial" charset="0"/>
                <a:cs typeface="Arial" charset="0"/>
              </a:rPr>
              <a:t>китобхоннинг</a:t>
            </a:r>
            <a:r>
              <a:rPr lang="ru-RU" sz="2000" dirty="0" smtClean="0">
                <a:latin typeface="Arial" charset="0"/>
                <a:cs typeface="Arial" charset="0"/>
              </a:rPr>
              <a:t> </a:t>
            </a:r>
            <a:r>
              <a:rPr lang="ru-RU" sz="2000" dirty="0" err="1" smtClean="0">
                <a:latin typeface="Arial" charset="0"/>
                <a:cs typeface="Arial" charset="0"/>
              </a:rPr>
              <a:t>кўнглига</a:t>
            </a:r>
            <a:r>
              <a:rPr lang="ru-RU" sz="2000" dirty="0" smtClean="0">
                <a:latin typeface="Arial" charset="0"/>
                <a:cs typeface="Arial" charset="0"/>
              </a:rPr>
              <a:t> </a:t>
            </a:r>
            <a:r>
              <a:rPr lang="ru-RU" sz="2000" dirty="0" smtClean="0">
                <a:latin typeface="Arial" charset="0"/>
                <a:cs typeface="Arial" charset="0"/>
              </a:rPr>
              <a:t>й</a:t>
            </a:r>
            <a:r>
              <a:rPr lang="uz-Cyrl-UZ" sz="2000" dirty="0" smtClean="0">
                <a:latin typeface="Arial" charset="0"/>
                <a:cs typeface="Arial" charset="0"/>
              </a:rPr>
              <a:t>ўл</a:t>
            </a:r>
            <a:r>
              <a:rPr lang="ru-RU" sz="2000" dirty="0" smtClean="0">
                <a:latin typeface="Arial" charset="0"/>
                <a:cs typeface="Arial" charset="0"/>
              </a:rPr>
              <a:t> </a:t>
            </a:r>
            <a:r>
              <a:rPr lang="ru-RU" sz="2000" dirty="0" err="1" smtClean="0">
                <a:latin typeface="Arial" charset="0"/>
                <a:cs typeface="Arial" charset="0"/>
              </a:rPr>
              <a:t>топади</a:t>
            </a:r>
            <a:r>
              <a:rPr lang="ru-RU" sz="2000" dirty="0" smtClean="0">
                <a:latin typeface="Arial" charset="0"/>
                <a:cs typeface="Arial" charset="0"/>
              </a:rPr>
              <a:t>, </a:t>
            </a:r>
            <a:r>
              <a:rPr lang="ru-RU" sz="2000" dirty="0" err="1" smtClean="0">
                <a:latin typeface="Arial" charset="0"/>
                <a:cs typeface="Arial" charset="0"/>
              </a:rPr>
              <a:t>китобхоннинг</a:t>
            </a:r>
            <a:r>
              <a:rPr lang="ru-RU" sz="2000" dirty="0" smtClean="0">
                <a:latin typeface="Arial" charset="0"/>
                <a:cs typeface="Arial" charset="0"/>
              </a:rPr>
              <a:t> </a:t>
            </a:r>
            <a:r>
              <a:rPr lang="ru-RU" sz="2000" dirty="0" err="1" smtClean="0">
                <a:latin typeface="Arial" charset="0"/>
                <a:cs typeface="Arial" charset="0"/>
              </a:rPr>
              <a:t>кўнглида</a:t>
            </a:r>
            <a:r>
              <a:rPr lang="ru-RU" sz="2000" dirty="0" smtClean="0">
                <a:latin typeface="Arial" charset="0"/>
                <a:cs typeface="Arial" charset="0"/>
              </a:rPr>
              <a:t> </a:t>
            </a:r>
            <a:r>
              <a:rPr lang="ru-RU" sz="2000" dirty="0" err="1" smtClean="0">
                <a:latin typeface="Arial" charset="0"/>
                <a:cs typeface="Arial" charset="0"/>
              </a:rPr>
              <a:t>мева</a:t>
            </a:r>
            <a:r>
              <a:rPr lang="ru-RU" sz="2000" dirty="0" smtClean="0">
                <a:latin typeface="Arial" charset="0"/>
                <a:cs typeface="Arial" charset="0"/>
              </a:rPr>
              <a:t> </a:t>
            </a:r>
            <a:r>
              <a:rPr lang="ru-RU" sz="2000" dirty="0" err="1" smtClean="0">
                <a:latin typeface="Arial" charset="0"/>
                <a:cs typeface="Arial" charset="0"/>
              </a:rPr>
              <a:t>тугади</a:t>
            </a:r>
            <a:r>
              <a:rPr lang="ru-RU" sz="2000" dirty="0" smtClean="0">
                <a:latin typeface="Arial" charset="0"/>
                <a:cs typeface="Arial" charset="0"/>
              </a:rPr>
              <a:t>…</a:t>
            </a:r>
            <a:br>
              <a:rPr lang="ru-RU" sz="2000" dirty="0" smtClean="0">
                <a:latin typeface="Arial" charset="0"/>
                <a:cs typeface="Arial" charset="0"/>
              </a:rPr>
            </a:br>
            <a:r>
              <a:rPr lang="ru-RU" sz="2000" dirty="0" smtClean="0">
                <a:latin typeface="Arial" charset="0"/>
                <a:cs typeface="Arial" charset="0"/>
              </a:rPr>
              <a:t>… </a:t>
            </a:r>
            <a:r>
              <a:rPr lang="ru-RU" sz="2000" dirty="0" err="1" smtClean="0">
                <a:latin typeface="Arial" charset="0"/>
                <a:cs typeface="Arial" charset="0"/>
              </a:rPr>
              <a:t>Қуёш</a:t>
            </a:r>
            <a:r>
              <a:rPr lang="ru-RU" sz="2000" dirty="0" smtClean="0">
                <a:latin typeface="Arial" charset="0"/>
                <a:cs typeface="Arial" charset="0"/>
              </a:rPr>
              <a:t>, </a:t>
            </a:r>
            <a:r>
              <a:rPr lang="ru-RU" sz="2000" dirty="0" err="1" smtClean="0">
                <a:latin typeface="Arial" charset="0"/>
                <a:cs typeface="Arial" charset="0"/>
              </a:rPr>
              <a:t>ҳаво</a:t>
            </a:r>
            <a:r>
              <a:rPr lang="ru-RU" sz="2000" dirty="0" smtClean="0">
                <a:latin typeface="Arial" charset="0"/>
                <a:cs typeface="Arial" charset="0"/>
              </a:rPr>
              <a:t>, ер, </a:t>
            </a:r>
            <a:r>
              <a:rPr lang="ru-RU" sz="2000" dirty="0" err="1" smtClean="0">
                <a:latin typeface="Arial" charset="0"/>
                <a:cs typeface="Arial" charset="0"/>
              </a:rPr>
              <a:t>сув</a:t>
            </a:r>
            <a:r>
              <a:rPr lang="ru-RU" sz="2000" dirty="0" smtClean="0">
                <a:latin typeface="Arial" charset="0"/>
                <a:cs typeface="Arial" charset="0"/>
              </a:rPr>
              <a:t> </a:t>
            </a:r>
            <a:r>
              <a:rPr lang="ru-RU" sz="2000" dirty="0" err="1" smtClean="0">
                <a:latin typeface="Arial" charset="0"/>
                <a:cs typeface="Arial" charset="0"/>
              </a:rPr>
              <a:t>барча</a:t>
            </a:r>
            <a:r>
              <a:rPr lang="ru-RU" sz="2000" dirty="0" smtClean="0">
                <a:latin typeface="Arial" charset="0"/>
                <a:cs typeface="Arial" charset="0"/>
              </a:rPr>
              <a:t> </a:t>
            </a:r>
            <a:r>
              <a:rPr lang="ru-RU" sz="2000" dirty="0" err="1" smtClean="0">
                <a:latin typeface="Arial" charset="0"/>
                <a:cs typeface="Arial" charset="0"/>
              </a:rPr>
              <a:t>жонивор</a:t>
            </a:r>
            <a:r>
              <a:rPr lang="ru-RU" sz="2000" dirty="0" smtClean="0">
                <a:latin typeface="Arial" charset="0"/>
                <a:cs typeface="Arial" charset="0"/>
              </a:rPr>
              <a:t> </a:t>
            </a:r>
            <a:r>
              <a:rPr lang="ru-RU" sz="2000" dirty="0" err="1" smtClean="0">
                <a:latin typeface="Arial" charset="0"/>
                <a:cs typeface="Arial" charset="0"/>
              </a:rPr>
              <a:t>ва</a:t>
            </a:r>
            <a:r>
              <a:rPr lang="ru-RU" sz="2000" dirty="0" smtClean="0">
                <a:latin typeface="Arial" charset="0"/>
                <a:cs typeface="Arial" charset="0"/>
              </a:rPr>
              <a:t> </a:t>
            </a:r>
            <a:r>
              <a:rPr lang="ru-RU" sz="2000" dirty="0" err="1" smtClean="0">
                <a:latin typeface="Arial" charset="0"/>
                <a:cs typeface="Arial" charset="0"/>
              </a:rPr>
              <a:t>кўкатларга</a:t>
            </a:r>
            <a:r>
              <a:rPr lang="ru-RU" sz="2000" dirty="0" smtClean="0">
                <a:latin typeface="Arial" charset="0"/>
                <a:cs typeface="Arial" charset="0"/>
              </a:rPr>
              <a:t> </a:t>
            </a:r>
            <a:r>
              <a:rPr lang="ru-RU" sz="2000" dirty="0" err="1" smtClean="0">
                <a:latin typeface="Arial" charset="0"/>
                <a:cs typeface="Arial" charset="0"/>
              </a:rPr>
              <a:t>озуқа</a:t>
            </a:r>
            <a:r>
              <a:rPr lang="ru-RU" sz="2000" dirty="0" smtClean="0">
                <a:latin typeface="Arial" charset="0"/>
                <a:cs typeface="Arial" charset="0"/>
              </a:rPr>
              <a:t> </a:t>
            </a:r>
            <a:r>
              <a:rPr lang="ru-RU" sz="2000" dirty="0" err="1" smtClean="0">
                <a:latin typeface="Arial" charset="0"/>
                <a:cs typeface="Arial" charset="0"/>
              </a:rPr>
              <a:t>берганидек</a:t>
            </a:r>
            <a:r>
              <a:rPr lang="ru-RU" sz="2000" dirty="0" smtClean="0">
                <a:latin typeface="Arial" charset="0"/>
                <a:cs typeface="Arial" charset="0"/>
              </a:rPr>
              <a:t>, </a:t>
            </a:r>
            <a:r>
              <a:rPr lang="ru-RU" sz="2000" dirty="0" err="1" smtClean="0">
                <a:latin typeface="Arial" charset="0"/>
                <a:cs typeface="Arial" charset="0"/>
              </a:rPr>
              <a:t>халқ</a:t>
            </a:r>
            <a:r>
              <a:rPr lang="ru-RU" sz="2000" dirty="0" smtClean="0">
                <a:latin typeface="Arial" charset="0"/>
                <a:cs typeface="Arial" charset="0"/>
              </a:rPr>
              <a:t> </a:t>
            </a:r>
            <a:r>
              <a:rPr lang="ru-RU" sz="2000" dirty="0" err="1" smtClean="0">
                <a:latin typeface="Arial" charset="0"/>
                <a:cs typeface="Arial" charset="0"/>
              </a:rPr>
              <a:t>ҳаёти</a:t>
            </a:r>
            <a:r>
              <a:rPr lang="ru-RU" sz="2000" dirty="0" smtClean="0">
                <a:latin typeface="Arial" charset="0"/>
                <a:cs typeface="Arial" charset="0"/>
              </a:rPr>
              <a:t> </a:t>
            </a:r>
            <a:r>
              <a:rPr lang="ru-RU" sz="2000" dirty="0" err="1" smtClean="0">
                <a:latin typeface="Arial" charset="0"/>
                <a:cs typeface="Arial" charset="0"/>
              </a:rPr>
              <a:t>ёзувчига</a:t>
            </a:r>
            <a:r>
              <a:rPr lang="ru-RU" sz="2000" dirty="0" smtClean="0">
                <a:latin typeface="Arial" charset="0"/>
                <a:cs typeface="Arial" charset="0"/>
              </a:rPr>
              <a:t> </a:t>
            </a:r>
            <a:r>
              <a:rPr lang="ru-RU" sz="2000" dirty="0" err="1" smtClean="0">
                <a:latin typeface="Arial" charset="0"/>
                <a:cs typeface="Arial" charset="0"/>
              </a:rPr>
              <a:t>илҳом</a:t>
            </a:r>
            <a:r>
              <a:rPr lang="ru-RU" sz="2000" dirty="0" smtClean="0">
                <a:latin typeface="Arial" charset="0"/>
                <a:cs typeface="Arial" charset="0"/>
              </a:rPr>
              <a:t> </a:t>
            </a:r>
            <a:r>
              <a:rPr lang="ru-RU" sz="2000" dirty="0" err="1" smtClean="0">
                <a:latin typeface="Arial" charset="0"/>
                <a:cs typeface="Arial" charset="0"/>
              </a:rPr>
              <a:t>беради</a:t>
            </a:r>
            <a:r>
              <a:rPr lang="ru-RU" sz="2000" dirty="0" smtClean="0">
                <a:latin typeface="Arial" charset="0"/>
                <a:cs typeface="Arial" charset="0"/>
              </a:rPr>
              <a:t>. </a:t>
            </a:r>
            <a:r>
              <a:rPr lang="ru-RU" sz="2000" dirty="0" err="1" smtClean="0">
                <a:latin typeface="Arial" charset="0"/>
                <a:cs typeface="Arial" charset="0"/>
              </a:rPr>
              <a:t>Ёзувчи</a:t>
            </a:r>
            <a:r>
              <a:rPr lang="ru-RU" sz="2000" dirty="0" smtClean="0">
                <a:latin typeface="Arial" charset="0"/>
                <a:cs typeface="Arial" charset="0"/>
              </a:rPr>
              <a:t> </a:t>
            </a:r>
            <a:r>
              <a:rPr lang="ru-RU" sz="2000" dirty="0" err="1" smtClean="0">
                <a:latin typeface="Arial" charset="0"/>
                <a:cs typeface="Arial" charset="0"/>
              </a:rPr>
              <a:t>қанчалик</a:t>
            </a:r>
            <a:r>
              <a:rPr lang="ru-RU" sz="2000" dirty="0" smtClean="0">
                <a:latin typeface="Arial" charset="0"/>
                <a:cs typeface="Arial" charset="0"/>
              </a:rPr>
              <a:t> </a:t>
            </a:r>
            <a:r>
              <a:rPr lang="ru-RU" sz="2000" dirty="0" err="1" smtClean="0">
                <a:latin typeface="Arial" charset="0"/>
                <a:cs typeface="Arial" charset="0"/>
              </a:rPr>
              <a:t>истеъдодли</a:t>
            </a:r>
            <a:r>
              <a:rPr lang="ru-RU" sz="2000" dirty="0" smtClean="0">
                <a:latin typeface="Arial" charset="0"/>
                <a:cs typeface="Arial" charset="0"/>
              </a:rPr>
              <a:t>, </a:t>
            </a:r>
            <a:r>
              <a:rPr lang="ru-RU" sz="2000" dirty="0" err="1" smtClean="0">
                <a:latin typeface="Arial" charset="0"/>
                <a:cs typeface="Arial" charset="0"/>
              </a:rPr>
              <a:t>унинг</a:t>
            </a:r>
            <a:r>
              <a:rPr lang="ru-RU" sz="2000" dirty="0" smtClean="0">
                <a:latin typeface="Arial" charset="0"/>
                <a:cs typeface="Arial" charset="0"/>
              </a:rPr>
              <a:t> </a:t>
            </a:r>
            <a:r>
              <a:rPr lang="ru-RU" sz="2000" dirty="0" err="1" smtClean="0">
                <a:latin typeface="Arial" charset="0"/>
                <a:cs typeface="Arial" charset="0"/>
              </a:rPr>
              <a:t>қалам</a:t>
            </a:r>
            <a:r>
              <a:rPr lang="ru-RU" sz="2000" dirty="0" smtClean="0">
                <a:latin typeface="Arial" charset="0"/>
                <a:cs typeface="Arial" charset="0"/>
              </a:rPr>
              <a:t> </a:t>
            </a:r>
            <a:r>
              <a:rPr lang="ru-RU" sz="2000" dirty="0" err="1" smtClean="0">
                <a:latin typeface="Arial" charset="0"/>
                <a:cs typeface="Arial" charset="0"/>
              </a:rPr>
              <a:t>тутган</a:t>
            </a:r>
            <a:r>
              <a:rPr lang="ru-RU" sz="2000" dirty="0" smtClean="0">
                <a:latin typeface="Arial" charset="0"/>
                <a:cs typeface="Arial" charset="0"/>
              </a:rPr>
              <a:t> </a:t>
            </a:r>
            <a:r>
              <a:rPr lang="ru-RU" sz="2000" dirty="0" err="1" smtClean="0">
                <a:latin typeface="Arial" charset="0"/>
                <a:cs typeface="Arial" charset="0"/>
              </a:rPr>
              <a:t>қўли</a:t>
            </a:r>
            <a:r>
              <a:rPr lang="ru-RU" sz="2000" dirty="0" smtClean="0">
                <a:latin typeface="Arial" charset="0"/>
                <a:cs typeface="Arial" charset="0"/>
              </a:rPr>
              <a:t> </a:t>
            </a:r>
            <a:r>
              <a:rPr lang="ru-RU" sz="2000" dirty="0" err="1" smtClean="0">
                <a:latin typeface="Arial" charset="0"/>
                <a:cs typeface="Arial" charset="0"/>
              </a:rPr>
              <a:t>қанчалик</a:t>
            </a:r>
            <a:r>
              <a:rPr lang="ru-RU" sz="2000" dirty="0" smtClean="0">
                <a:latin typeface="Arial" charset="0"/>
                <a:cs typeface="Arial" charset="0"/>
              </a:rPr>
              <a:t> </a:t>
            </a:r>
            <a:r>
              <a:rPr lang="ru-RU" sz="2000" dirty="0" err="1" smtClean="0">
                <a:latin typeface="Arial" charset="0"/>
                <a:cs typeface="Arial" charset="0"/>
              </a:rPr>
              <a:t>тажрибали</a:t>
            </a:r>
            <a:r>
              <a:rPr lang="ru-RU" sz="2000" dirty="0" smtClean="0">
                <a:latin typeface="Arial" charset="0"/>
                <a:cs typeface="Arial" charset="0"/>
              </a:rPr>
              <a:t> </a:t>
            </a:r>
            <a:r>
              <a:rPr lang="ru-RU" sz="2000" dirty="0" err="1" smtClean="0">
                <a:latin typeface="Arial" charset="0"/>
                <a:cs typeface="Arial" charset="0"/>
              </a:rPr>
              <a:t>бўлса</a:t>
            </a:r>
            <a:r>
              <a:rPr lang="ru-RU" sz="2000" dirty="0" smtClean="0">
                <a:latin typeface="Arial" charset="0"/>
                <a:cs typeface="Arial" charset="0"/>
              </a:rPr>
              <a:t>, </a:t>
            </a:r>
            <a:r>
              <a:rPr lang="ru-RU" sz="2000" dirty="0" err="1" smtClean="0">
                <a:latin typeface="Arial" charset="0"/>
                <a:cs typeface="Arial" charset="0"/>
              </a:rPr>
              <a:t>халқ</a:t>
            </a:r>
            <a:r>
              <a:rPr lang="ru-RU" sz="2000" dirty="0" smtClean="0">
                <a:latin typeface="Arial" charset="0"/>
                <a:cs typeface="Arial" charset="0"/>
              </a:rPr>
              <a:t> </a:t>
            </a:r>
            <a:r>
              <a:rPr lang="ru-RU" sz="2000" dirty="0" err="1" smtClean="0">
                <a:latin typeface="Arial" charset="0"/>
                <a:cs typeface="Arial" charset="0"/>
              </a:rPr>
              <a:t>ундан</a:t>
            </a:r>
            <a:r>
              <a:rPr lang="ru-RU" sz="2000" dirty="0" smtClean="0">
                <a:latin typeface="Arial" charset="0"/>
                <a:cs typeface="Arial" charset="0"/>
              </a:rPr>
              <a:t> </a:t>
            </a:r>
            <a:r>
              <a:rPr lang="ru-RU" sz="2000" dirty="0" err="1" smtClean="0">
                <a:latin typeface="Arial" charset="0"/>
                <a:cs typeface="Arial" charset="0"/>
              </a:rPr>
              <a:t>шунчалик</a:t>
            </a:r>
            <a:r>
              <a:rPr lang="ru-RU" sz="2000" dirty="0" smtClean="0">
                <a:latin typeface="Arial" charset="0"/>
                <a:cs typeface="Arial" charset="0"/>
              </a:rPr>
              <a:t> </a:t>
            </a:r>
            <a:r>
              <a:rPr lang="ru-RU" sz="2000" dirty="0" err="1" smtClean="0">
                <a:latin typeface="Arial" charset="0"/>
                <a:cs typeface="Arial" charset="0"/>
              </a:rPr>
              <a:t>чуқурроқ</a:t>
            </a:r>
            <a:r>
              <a:rPr lang="ru-RU" sz="2000" dirty="0" smtClean="0">
                <a:latin typeface="Arial" charset="0"/>
                <a:cs typeface="Arial" charset="0"/>
              </a:rPr>
              <a:t> </a:t>
            </a:r>
            <a:r>
              <a:rPr lang="ru-RU" sz="2000" dirty="0" err="1" smtClean="0">
                <a:latin typeface="Arial" charset="0"/>
                <a:cs typeface="Arial" charset="0"/>
              </a:rPr>
              <a:t>миннатдор</a:t>
            </a:r>
            <a:r>
              <a:rPr lang="ru-RU" sz="2000" dirty="0" smtClean="0">
                <a:latin typeface="Arial" charset="0"/>
                <a:cs typeface="Arial" charset="0"/>
              </a:rPr>
              <a:t> </a:t>
            </a:r>
            <a:r>
              <a:rPr lang="ru-RU" sz="2000" dirty="0" err="1" smtClean="0">
                <a:latin typeface="Arial" charset="0"/>
                <a:cs typeface="Arial" charset="0"/>
              </a:rPr>
              <a:t>бўлади</a:t>
            </a:r>
            <a:r>
              <a:rPr lang="ru-RU" sz="2000" dirty="0" smtClean="0">
                <a:latin typeface="Arial" charset="0"/>
                <a:cs typeface="Arial" charset="0"/>
              </a:rPr>
              <a:t>, </a:t>
            </a:r>
            <a:r>
              <a:rPr lang="ru-RU" sz="2000" dirty="0" err="1" smtClean="0">
                <a:latin typeface="Arial" charset="0"/>
                <a:cs typeface="Arial" charset="0"/>
              </a:rPr>
              <a:t>унинг</a:t>
            </a:r>
            <a:r>
              <a:rPr lang="ru-RU" sz="2000" dirty="0" smtClean="0">
                <a:latin typeface="Arial" charset="0"/>
                <a:cs typeface="Arial" charset="0"/>
              </a:rPr>
              <a:t> </a:t>
            </a:r>
            <a:r>
              <a:rPr lang="ru-RU" sz="2000" dirty="0" err="1" smtClean="0">
                <a:latin typeface="Arial" charset="0"/>
                <a:cs typeface="Arial" charset="0"/>
              </a:rPr>
              <a:t>ижодини</a:t>
            </a:r>
            <a:r>
              <a:rPr lang="ru-RU" sz="2000" dirty="0" smtClean="0">
                <a:latin typeface="Arial" charset="0"/>
                <a:cs typeface="Arial" charset="0"/>
              </a:rPr>
              <a:t>, </a:t>
            </a:r>
            <a:r>
              <a:rPr lang="ru-RU" sz="2000" dirty="0" err="1" smtClean="0">
                <a:latin typeface="Arial" charset="0"/>
                <a:cs typeface="Arial" charset="0"/>
              </a:rPr>
              <a:t>умуман</a:t>
            </a:r>
            <a:r>
              <a:rPr lang="ru-RU" sz="2000" dirty="0" smtClean="0">
                <a:latin typeface="Arial" charset="0"/>
                <a:cs typeface="Arial" charset="0"/>
              </a:rPr>
              <a:t>, </a:t>
            </a:r>
            <a:r>
              <a:rPr lang="ru-RU" sz="2000" dirty="0" err="1" smtClean="0">
                <a:latin typeface="Arial" charset="0"/>
                <a:cs typeface="Arial" charset="0"/>
              </a:rPr>
              <a:t>адабиётни</a:t>
            </a:r>
            <a:r>
              <a:rPr lang="ru-RU" sz="2000" dirty="0" smtClean="0">
                <a:latin typeface="Arial" charset="0"/>
                <a:cs typeface="Arial" charset="0"/>
              </a:rPr>
              <a:t> </a:t>
            </a:r>
            <a:r>
              <a:rPr lang="ru-RU" sz="2000" dirty="0" err="1" smtClean="0">
                <a:latin typeface="Arial" charset="0"/>
                <a:cs typeface="Arial" charset="0"/>
              </a:rPr>
              <a:t>шунчалик</a:t>
            </a:r>
            <a:r>
              <a:rPr lang="ru-RU" sz="2000" dirty="0" smtClean="0">
                <a:latin typeface="Arial" charset="0"/>
                <a:cs typeface="Arial" charset="0"/>
              </a:rPr>
              <a:t> </a:t>
            </a:r>
            <a:r>
              <a:rPr lang="ru-RU" sz="2000" dirty="0" err="1" smtClean="0">
                <a:latin typeface="Arial" charset="0"/>
                <a:cs typeface="Arial" charset="0"/>
              </a:rPr>
              <a:t>чуқурроқ</a:t>
            </a:r>
            <a:r>
              <a:rPr lang="ru-RU" sz="2000" dirty="0" smtClean="0">
                <a:latin typeface="Arial" charset="0"/>
                <a:cs typeface="Arial" charset="0"/>
              </a:rPr>
              <a:t> </a:t>
            </a:r>
            <a:r>
              <a:rPr lang="ru-RU" sz="2000" dirty="0" err="1" smtClean="0">
                <a:latin typeface="Arial" charset="0"/>
                <a:cs typeface="Arial" charset="0"/>
              </a:rPr>
              <a:t>ҳурмат</a:t>
            </a:r>
            <a:r>
              <a:rPr lang="ru-RU" sz="2000" dirty="0" smtClean="0">
                <a:latin typeface="Arial" charset="0"/>
                <a:cs typeface="Arial" charset="0"/>
              </a:rPr>
              <a:t> </a:t>
            </a:r>
            <a:r>
              <a:rPr lang="ru-RU" sz="2000" dirty="0" err="1" smtClean="0">
                <a:latin typeface="Arial" charset="0"/>
                <a:cs typeface="Arial" charset="0"/>
              </a:rPr>
              <a:t>қилади</a:t>
            </a:r>
            <a:r>
              <a:rPr lang="ru-RU" sz="2000" dirty="0" smtClean="0">
                <a:latin typeface="Arial" charset="0"/>
                <a:cs typeface="Arial" charset="0"/>
              </a:rPr>
              <a:t>.</a:t>
            </a:r>
          </a:p>
          <a:p>
            <a:pPr algn="r"/>
            <a:r>
              <a:rPr lang="ru-RU" sz="2000" b="1" i="1" dirty="0" smtClean="0">
                <a:latin typeface="Arial" charset="0"/>
                <a:cs typeface="Arial" charset="0"/>
              </a:rPr>
              <a:t>Абдулла </a:t>
            </a:r>
            <a:r>
              <a:rPr lang="ru-RU" sz="2000" b="1" i="1" dirty="0" err="1" smtClean="0">
                <a:latin typeface="Arial" charset="0"/>
                <a:cs typeface="Arial" charset="0"/>
              </a:rPr>
              <a:t>Қаҳҳор</a:t>
            </a:r>
            <a:endParaRPr lang="ru-RU" sz="2000" b="1" i="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6589199" cy="1280890"/>
          </a:xfrm>
        </p:spPr>
        <p:txBody>
          <a:bodyPr rtlCol="0">
            <a:normAutofit/>
            <a:scene3d>
              <a:camera prst="orthographicFront"/>
              <a:lightRig rig="harsh" dir="t"/>
            </a:scene3d>
            <a:sp3d extrusionH="57150" prstMaterial="matte">
              <a:bevelT w="63500" h="12700" prst="angle"/>
              <a:contourClr>
                <a:schemeClr val="bg1">
                  <a:lumMod val="65000"/>
                </a:schemeClr>
              </a:contourClr>
            </a:sp3d>
          </a:bodyPr>
          <a:lstStyle/>
          <a:p>
            <a:pPr algn="ctr" fontAlgn="auto">
              <a:spcAft>
                <a:spcPts val="0"/>
              </a:spcAft>
              <a:defRPr/>
            </a:pPr>
            <a:r>
              <a:rPr lang="en-US" sz="3200" b="1" dirty="0" err="1">
                <a:ln/>
                <a:solidFill>
                  <a:schemeClr val="accent3"/>
                </a:solidFill>
                <a:latin typeface="Times New Roman" panose="02020603050405020304" pitchFamily="18" charset="0"/>
                <a:cs typeface="Times New Roman" panose="02020603050405020304" pitchFamily="18" charset="0"/>
              </a:rPr>
              <a:t>Адабиётга</a:t>
            </a:r>
            <a:r>
              <a:rPr lang="en-US" sz="3200" b="1" dirty="0">
                <a:ln/>
                <a:solidFill>
                  <a:schemeClr val="accent3"/>
                </a:solidFill>
                <a:latin typeface="Times New Roman" panose="02020603050405020304" pitchFamily="18" charset="0"/>
                <a:cs typeface="Times New Roman" panose="02020603050405020304" pitchFamily="18" charset="0"/>
              </a:rPr>
              <a:t> </a:t>
            </a:r>
            <a:r>
              <a:rPr lang="en-US" sz="3200" b="1" dirty="0" err="1">
                <a:ln/>
                <a:solidFill>
                  <a:schemeClr val="accent3"/>
                </a:solidFill>
                <a:latin typeface="Times New Roman" panose="02020603050405020304" pitchFamily="18" charset="0"/>
                <a:cs typeface="Times New Roman" panose="02020603050405020304" pitchFamily="18" charset="0"/>
              </a:rPr>
              <a:t>эътибор</a:t>
            </a:r>
            <a:r>
              <a:rPr lang="en-US" sz="3200" b="1" dirty="0">
                <a:ln/>
                <a:solidFill>
                  <a:schemeClr val="accent3"/>
                </a:solidFill>
                <a:latin typeface="Times New Roman" panose="02020603050405020304" pitchFamily="18" charset="0"/>
                <a:cs typeface="Times New Roman" panose="02020603050405020304" pitchFamily="18" charset="0"/>
              </a:rPr>
              <a:t> - </a:t>
            </a:r>
            <a:r>
              <a:rPr lang="en-US" sz="3200" b="1" dirty="0" err="1">
                <a:ln/>
                <a:solidFill>
                  <a:schemeClr val="accent3"/>
                </a:solidFill>
                <a:latin typeface="Times New Roman" panose="02020603050405020304" pitchFamily="18" charset="0"/>
                <a:cs typeface="Times New Roman" panose="02020603050405020304" pitchFamily="18" charset="0"/>
              </a:rPr>
              <a:t>маънавиятга</a:t>
            </a:r>
            <a:r>
              <a:rPr lang="en-US" sz="3200" b="1" dirty="0">
                <a:ln/>
                <a:solidFill>
                  <a:schemeClr val="accent3"/>
                </a:solidFill>
                <a:latin typeface="Times New Roman" panose="02020603050405020304" pitchFamily="18" charset="0"/>
                <a:cs typeface="Times New Roman" panose="02020603050405020304" pitchFamily="18" charset="0"/>
              </a:rPr>
              <a:t>, </a:t>
            </a:r>
            <a:r>
              <a:rPr lang="en-US" sz="3200" b="1" dirty="0" err="1">
                <a:ln/>
                <a:solidFill>
                  <a:schemeClr val="accent3"/>
                </a:solidFill>
                <a:latin typeface="Times New Roman" panose="02020603050405020304" pitchFamily="18" charset="0"/>
                <a:cs typeface="Times New Roman" panose="02020603050405020304" pitchFamily="18" charset="0"/>
              </a:rPr>
              <a:t>келажакка</a:t>
            </a:r>
            <a:r>
              <a:rPr lang="en-US" sz="3200" b="1" dirty="0">
                <a:ln/>
                <a:solidFill>
                  <a:schemeClr val="accent3"/>
                </a:solidFill>
                <a:latin typeface="Times New Roman" panose="02020603050405020304" pitchFamily="18" charset="0"/>
                <a:cs typeface="Times New Roman" panose="02020603050405020304" pitchFamily="18" charset="0"/>
              </a:rPr>
              <a:t> </a:t>
            </a:r>
            <a:r>
              <a:rPr lang="en-US" sz="3200" b="1" dirty="0" err="1">
                <a:ln/>
                <a:solidFill>
                  <a:schemeClr val="accent3"/>
                </a:solidFill>
                <a:latin typeface="Times New Roman" panose="02020603050405020304" pitchFamily="18" charset="0"/>
                <a:cs typeface="Times New Roman" panose="02020603050405020304" pitchFamily="18" charset="0"/>
              </a:rPr>
              <a:t>эътибор</a:t>
            </a:r>
            <a:endParaRPr lang="en-US" sz="3200" b="1" dirty="0">
              <a:ln/>
              <a:solidFill>
                <a:schemeClr val="accent3"/>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288" y="1916113"/>
            <a:ext cx="4608512" cy="3097212"/>
          </a:xfrm>
        </p:spPr>
        <p:txBody>
          <a:bodyPr rtlCol="0">
            <a:normAutofit lnSpcReduction="10000"/>
          </a:bodyPr>
          <a:lstStyle/>
          <a:p>
            <a:pPr algn="just" fontAlgn="auto">
              <a:spcAft>
                <a:spcPts val="0"/>
              </a:spcAft>
              <a:buFont typeface="Wingdings 3" charset="2"/>
              <a:buChar char=""/>
              <a:defRPr/>
            </a:pPr>
            <a:r>
              <a:rPr lang="ru-RU" sz="20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Ўзбекистон</a:t>
            </a:r>
            <a:r>
              <a:rPr lang="ru-RU"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мустақилликка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эришгач</a:t>
            </a:r>
            <a:r>
              <a:rPr lang="ru-RU"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барча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соҳаларда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туб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янгиланиш</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жараёни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бошланди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Бу</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даврда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адабиёт</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илмида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ҳам</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янгича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мезонлар</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таҳлил</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ва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талқинда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мустақиллик</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маф-кураси</a:t>
            </a:r>
            <a:r>
              <a:rPr lang="ru-RU"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асосида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ёндашув</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тамойиллари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етакчилик</a:t>
            </a:r>
            <a:r>
              <a:rPr lang="ru-RU"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қила</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2400" dirty="0" err="1">
                <a:solidFill>
                  <a:schemeClr val="tx1">
                    <a:lumMod val="75000"/>
                    <a:lumOff val="25000"/>
                  </a:schemeClr>
                </a:solidFill>
                <a:latin typeface="Times New Roman" panose="02020603050405020304" pitchFamily="18" charset="0"/>
                <a:cs typeface="Times New Roman" panose="02020603050405020304" pitchFamily="18" charset="0"/>
              </a:rPr>
              <a:t>бошлади</a:t>
            </a:r>
            <a:r>
              <a:rPr lang="ru-RU" sz="24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4579" name="Рисунок 4"/>
          <p:cNvPicPr>
            <a:picLocks noChangeAspect="1"/>
          </p:cNvPicPr>
          <p:nvPr/>
        </p:nvPicPr>
        <p:blipFill>
          <a:blip r:embed="rId2"/>
          <a:srcRect/>
          <a:stretch>
            <a:fillRect/>
          </a:stretch>
        </p:blipFill>
        <p:spPr bwMode="auto">
          <a:xfrm>
            <a:off x="5148263" y="1916113"/>
            <a:ext cx="3744912" cy="39608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idx="1"/>
          </p:nvPr>
        </p:nvSpPr>
        <p:spPr>
          <a:xfrm>
            <a:off x="3995738" y="908050"/>
            <a:ext cx="4679950" cy="5834063"/>
          </a:xfrm>
        </p:spPr>
        <p:txBody>
          <a:bodyPr/>
          <a:lstStyle/>
          <a:p>
            <a:pPr algn="just"/>
            <a:r>
              <a:rPr lang="ru-RU" sz="2000" dirty="0" smtClean="0">
                <a:latin typeface="Times New Roman" pitchFamily="18" charset="0"/>
                <a:cs typeface="Times New Roman" pitchFamily="18" charset="0"/>
              </a:rPr>
              <a:t>     </a:t>
            </a:r>
            <a:r>
              <a:rPr lang="ru-RU" sz="2000" dirty="0" err="1" smtClean="0">
                <a:latin typeface="Arial" charset="0"/>
                <a:cs typeface="Arial" charset="0"/>
              </a:rPr>
              <a:t>Адабиёт</a:t>
            </a:r>
            <a:r>
              <a:rPr lang="ru-RU" sz="2000" dirty="0" smtClean="0">
                <a:latin typeface="Arial" charset="0"/>
                <a:cs typeface="Arial" charset="0"/>
              </a:rPr>
              <a:t> </a:t>
            </a:r>
            <a:r>
              <a:rPr lang="ru-RU" sz="2000" dirty="0" err="1" smtClean="0">
                <a:latin typeface="Arial" charset="0"/>
                <a:cs typeface="Arial" charset="0"/>
              </a:rPr>
              <a:t>бошқа</a:t>
            </a:r>
            <a:r>
              <a:rPr lang="ru-RU" sz="2000" dirty="0" smtClean="0">
                <a:latin typeface="Arial" charset="0"/>
                <a:cs typeface="Arial" charset="0"/>
              </a:rPr>
              <a:t> </a:t>
            </a:r>
            <a:r>
              <a:rPr lang="ru-RU" sz="2000" dirty="0" err="1" smtClean="0">
                <a:latin typeface="Arial" charset="0"/>
                <a:cs typeface="Arial" charset="0"/>
              </a:rPr>
              <a:t>предметлардан</a:t>
            </a:r>
            <a:r>
              <a:rPr lang="ru-RU" sz="2000" dirty="0" smtClean="0">
                <a:latin typeface="Arial" charset="0"/>
                <a:cs typeface="Arial" charset="0"/>
              </a:rPr>
              <a:t> </a:t>
            </a:r>
            <a:r>
              <a:rPr lang="ru-RU" sz="2000" dirty="0" err="1" smtClean="0">
                <a:latin typeface="Arial" charset="0"/>
                <a:cs typeface="Arial" charset="0"/>
              </a:rPr>
              <a:t>фарқ</a:t>
            </a:r>
            <a:r>
              <a:rPr lang="ru-RU" sz="2000" dirty="0" smtClean="0">
                <a:latin typeface="Arial" charset="0"/>
                <a:cs typeface="Arial" charset="0"/>
              </a:rPr>
              <a:t> </a:t>
            </a:r>
            <a:r>
              <a:rPr lang="ru-RU" sz="2000" dirty="0" err="1" smtClean="0">
                <a:latin typeface="Arial" charset="0"/>
                <a:cs typeface="Arial" charset="0"/>
              </a:rPr>
              <a:t>қилиб</a:t>
            </a:r>
            <a:r>
              <a:rPr lang="ru-RU" sz="2000" dirty="0" smtClean="0">
                <a:latin typeface="Arial" charset="0"/>
                <a:cs typeface="Arial" charset="0"/>
              </a:rPr>
              <a:t>, </a:t>
            </a:r>
            <a:r>
              <a:rPr lang="ru-RU" sz="2000" dirty="0" err="1" smtClean="0">
                <a:latin typeface="Arial" charset="0"/>
                <a:cs typeface="Arial" charset="0"/>
              </a:rPr>
              <a:t>санъат</a:t>
            </a:r>
            <a:r>
              <a:rPr lang="ru-RU" sz="2000" dirty="0" smtClean="0">
                <a:latin typeface="Arial" charset="0"/>
                <a:cs typeface="Arial" charset="0"/>
              </a:rPr>
              <a:t> </a:t>
            </a:r>
            <a:r>
              <a:rPr lang="ru-RU" sz="2000" dirty="0" err="1" smtClean="0">
                <a:latin typeface="Arial" charset="0"/>
                <a:cs typeface="Arial" charset="0"/>
              </a:rPr>
              <a:t>сифатида</a:t>
            </a:r>
            <a:r>
              <a:rPr lang="ru-RU" sz="2000" dirty="0" smtClean="0">
                <a:latin typeface="Arial" charset="0"/>
                <a:cs typeface="Arial" charset="0"/>
              </a:rPr>
              <a:t> </a:t>
            </a:r>
            <a:r>
              <a:rPr lang="ru-RU" sz="2000" dirty="0" err="1" smtClean="0">
                <a:latin typeface="Arial" charset="0"/>
                <a:cs typeface="Arial" charset="0"/>
              </a:rPr>
              <a:t>инсон</a:t>
            </a:r>
            <a:r>
              <a:rPr lang="ru-RU" sz="2000" dirty="0" smtClean="0">
                <a:latin typeface="Arial" charset="0"/>
                <a:cs typeface="Arial" charset="0"/>
              </a:rPr>
              <a:t> </a:t>
            </a:r>
            <a:r>
              <a:rPr lang="ru-RU" sz="2000" dirty="0" err="1" smtClean="0">
                <a:latin typeface="Arial" charset="0"/>
                <a:cs typeface="Arial" charset="0"/>
              </a:rPr>
              <a:t>руҳияти</a:t>
            </a:r>
            <a:r>
              <a:rPr lang="ru-RU" sz="2000" dirty="0" smtClean="0">
                <a:latin typeface="Arial" charset="0"/>
                <a:cs typeface="Arial" charset="0"/>
              </a:rPr>
              <a:t>, </a:t>
            </a:r>
            <a:r>
              <a:rPr lang="ru-RU" sz="2000" dirty="0" err="1" smtClean="0">
                <a:latin typeface="Arial" charset="0"/>
                <a:cs typeface="Arial" charset="0"/>
              </a:rPr>
              <a:t>ҳис-туйғулари</a:t>
            </a:r>
            <a:r>
              <a:rPr lang="ru-RU" sz="2000" dirty="0" smtClean="0">
                <a:latin typeface="Arial" charset="0"/>
                <a:cs typeface="Arial" charset="0"/>
              </a:rPr>
              <a:t>, </a:t>
            </a:r>
            <a:r>
              <a:rPr lang="ru-RU" sz="2000" dirty="0" err="1" smtClean="0">
                <a:latin typeface="Arial" charset="0"/>
                <a:cs typeface="Arial" charset="0"/>
              </a:rPr>
              <a:t>тафаккурини</a:t>
            </a:r>
            <a:r>
              <a:rPr lang="ru-RU" sz="2000" dirty="0" smtClean="0">
                <a:latin typeface="Arial" charset="0"/>
                <a:cs typeface="Arial" charset="0"/>
              </a:rPr>
              <a:t>, </a:t>
            </a:r>
            <a:r>
              <a:rPr lang="ru-RU" sz="2000" dirty="0" err="1" smtClean="0">
                <a:latin typeface="Arial" charset="0"/>
                <a:cs typeface="Arial" charset="0"/>
              </a:rPr>
              <a:t>маънавий</a:t>
            </a:r>
            <a:r>
              <a:rPr lang="ru-RU" sz="2000" dirty="0" smtClean="0">
                <a:latin typeface="Arial" charset="0"/>
                <a:cs typeface="Arial" charset="0"/>
              </a:rPr>
              <a:t> </a:t>
            </a:r>
            <a:r>
              <a:rPr lang="ru-RU" sz="2000" dirty="0" err="1" smtClean="0">
                <a:latin typeface="Arial" charset="0"/>
                <a:cs typeface="Arial" charset="0"/>
              </a:rPr>
              <a:t>дунёсини</a:t>
            </a:r>
            <a:r>
              <a:rPr lang="ru-RU" sz="2000" dirty="0" smtClean="0">
                <a:latin typeface="Arial" charset="0"/>
                <a:cs typeface="Arial" charset="0"/>
              </a:rPr>
              <a:t> </a:t>
            </a:r>
            <a:r>
              <a:rPr lang="ru-RU" sz="2000" dirty="0" err="1" smtClean="0">
                <a:latin typeface="Arial" charset="0"/>
                <a:cs typeface="Arial" charset="0"/>
              </a:rPr>
              <a:t>бойитишда</a:t>
            </a:r>
            <a:r>
              <a:rPr lang="ru-RU" sz="2000" dirty="0" smtClean="0">
                <a:latin typeface="Arial" charset="0"/>
                <a:cs typeface="Arial" charset="0"/>
              </a:rPr>
              <a:t> </a:t>
            </a:r>
            <a:r>
              <a:rPr lang="ru-RU" sz="2000" dirty="0" err="1" smtClean="0">
                <a:latin typeface="Arial" charset="0"/>
                <a:cs typeface="Arial" charset="0"/>
              </a:rPr>
              <a:t>энг</a:t>
            </a:r>
            <a:r>
              <a:rPr lang="ru-RU" sz="2000" dirty="0" smtClean="0">
                <a:latin typeface="Arial" charset="0"/>
                <a:cs typeface="Arial" charset="0"/>
              </a:rPr>
              <a:t> </a:t>
            </a:r>
            <a:r>
              <a:rPr lang="ru-RU" sz="2000" dirty="0" err="1" smtClean="0">
                <a:latin typeface="Arial" charset="0"/>
                <a:cs typeface="Arial" charset="0"/>
              </a:rPr>
              <a:t>кучли</a:t>
            </a:r>
            <a:r>
              <a:rPr lang="ru-RU" sz="2000" dirty="0" smtClean="0">
                <a:latin typeface="Arial" charset="0"/>
                <a:cs typeface="Arial" charset="0"/>
              </a:rPr>
              <a:t> </a:t>
            </a:r>
            <a:r>
              <a:rPr lang="ru-RU" sz="2000" dirty="0" err="1" smtClean="0">
                <a:latin typeface="Arial" charset="0"/>
                <a:cs typeface="Arial" charset="0"/>
              </a:rPr>
              <a:t>восита</a:t>
            </a:r>
            <a:r>
              <a:rPr lang="ru-RU" sz="2000" dirty="0" smtClean="0">
                <a:latin typeface="Arial" charset="0"/>
                <a:cs typeface="Arial" charset="0"/>
              </a:rPr>
              <a:t> </a:t>
            </a:r>
            <a:r>
              <a:rPr lang="ru-RU" sz="2000" dirty="0" err="1" smtClean="0">
                <a:latin typeface="Arial" charset="0"/>
                <a:cs typeface="Arial" charset="0"/>
              </a:rPr>
              <a:t>бўлиб</a:t>
            </a:r>
            <a:r>
              <a:rPr lang="ru-RU" sz="2000" dirty="0" smtClean="0">
                <a:latin typeface="Arial" charset="0"/>
                <a:cs typeface="Arial" charset="0"/>
              </a:rPr>
              <a:t> </a:t>
            </a:r>
            <a:r>
              <a:rPr lang="ru-RU" sz="2000" dirty="0" err="1" smtClean="0">
                <a:latin typeface="Arial" charset="0"/>
                <a:cs typeface="Arial" charset="0"/>
              </a:rPr>
              <a:t>хизмат</a:t>
            </a:r>
            <a:r>
              <a:rPr lang="ru-RU" sz="2000" dirty="0" smtClean="0">
                <a:latin typeface="Arial" charset="0"/>
                <a:cs typeface="Arial" charset="0"/>
              </a:rPr>
              <a:t> </a:t>
            </a:r>
            <a:r>
              <a:rPr lang="ru-RU" sz="2000" dirty="0" err="1" smtClean="0">
                <a:latin typeface="Arial" charset="0"/>
                <a:cs typeface="Arial" charset="0"/>
              </a:rPr>
              <a:t>қилади</a:t>
            </a:r>
            <a:r>
              <a:rPr lang="ru-RU" sz="2000" dirty="0" smtClean="0">
                <a:latin typeface="Arial" charset="0"/>
                <a:cs typeface="Arial" charset="0"/>
              </a:rPr>
              <a:t>. </a:t>
            </a:r>
            <a:r>
              <a:rPr lang="ru-RU" sz="2000" dirty="0" err="1" smtClean="0">
                <a:latin typeface="Arial" charset="0"/>
                <a:cs typeface="Arial" charset="0"/>
              </a:rPr>
              <a:t>Айнан</a:t>
            </a:r>
            <a:r>
              <a:rPr lang="ru-RU" sz="2000" dirty="0" smtClean="0">
                <a:latin typeface="Arial" charset="0"/>
                <a:cs typeface="Arial" charset="0"/>
              </a:rPr>
              <a:t> </a:t>
            </a:r>
            <a:r>
              <a:rPr lang="ru-RU" sz="2000" dirty="0" err="1" smtClean="0">
                <a:latin typeface="Arial" charset="0"/>
                <a:cs typeface="Arial" charset="0"/>
              </a:rPr>
              <a:t>адабиёт</a:t>
            </a:r>
            <a:r>
              <a:rPr lang="ru-RU" sz="2000" dirty="0" smtClean="0">
                <a:latin typeface="Arial" charset="0"/>
                <a:cs typeface="Arial" charset="0"/>
              </a:rPr>
              <a:t> </a:t>
            </a:r>
            <a:r>
              <a:rPr lang="ru-RU" sz="2000" dirty="0" err="1" smtClean="0">
                <a:latin typeface="Arial" charset="0"/>
                <a:cs typeface="Arial" charset="0"/>
              </a:rPr>
              <a:t>инсонларни</a:t>
            </a:r>
            <a:r>
              <a:rPr lang="ru-RU" sz="2000" dirty="0" smtClean="0">
                <a:latin typeface="Arial" charset="0"/>
                <a:cs typeface="Arial" charset="0"/>
              </a:rPr>
              <a:t> </a:t>
            </a:r>
            <a:r>
              <a:rPr lang="ru-RU" sz="2000" dirty="0" err="1" smtClean="0">
                <a:latin typeface="Arial" charset="0"/>
                <a:cs typeface="Arial" charset="0"/>
              </a:rPr>
              <a:t>ҳис-туйғулари</a:t>
            </a:r>
            <a:r>
              <a:rPr lang="ru-RU" sz="2000" dirty="0" smtClean="0">
                <a:latin typeface="Arial" charset="0"/>
                <a:cs typeface="Arial" charset="0"/>
              </a:rPr>
              <a:t> </a:t>
            </a:r>
            <a:r>
              <a:rPr lang="ru-RU" sz="2000" dirty="0" err="1" smtClean="0">
                <a:latin typeface="Arial" charset="0"/>
                <a:cs typeface="Arial" charset="0"/>
              </a:rPr>
              <a:t>орқали</a:t>
            </a:r>
            <a:r>
              <a:rPr lang="ru-RU" sz="2000" dirty="0" smtClean="0">
                <a:latin typeface="Arial" charset="0"/>
                <a:cs typeface="Arial" charset="0"/>
              </a:rPr>
              <a:t> </a:t>
            </a:r>
            <a:r>
              <a:rPr lang="ru-RU" sz="2000" dirty="0" err="1" smtClean="0">
                <a:latin typeface="Arial" charset="0"/>
                <a:cs typeface="Arial" charset="0"/>
              </a:rPr>
              <a:t>билишга</a:t>
            </a:r>
            <a:r>
              <a:rPr lang="ru-RU" sz="2000" dirty="0" smtClean="0">
                <a:latin typeface="Arial" charset="0"/>
                <a:cs typeface="Arial" charset="0"/>
              </a:rPr>
              <a:t>, </a:t>
            </a:r>
            <a:r>
              <a:rPr lang="ru-RU" sz="2000" dirty="0" err="1" smtClean="0">
                <a:latin typeface="Arial" charset="0"/>
                <a:cs typeface="Arial" charset="0"/>
              </a:rPr>
              <a:t>тафаккур</a:t>
            </a:r>
            <a:r>
              <a:rPr lang="ru-RU" sz="2000" dirty="0" smtClean="0">
                <a:latin typeface="Arial" charset="0"/>
                <a:cs typeface="Arial" charset="0"/>
              </a:rPr>
              <a:t> </a:t>
            </a:r>
            <a:r>
              <a:rPr lang="ru-RU" sz="2000" dirty="0" err="1" smtClean="0">
                <a:latin typeface="Arial" charset="0"/>
                <a:cs typeface="Arial" charset="0"/>
              </a:rPr>
              <a:t>қилишга</a:t>
            </a:r>
            <a:r>
              <a:rPr lang="ru-RU" sz="2000" dirty="0" smtClean="0">
                <a:latin typeface="Arial" charset="0"/>
                <a:cs typeface="Arial" charset="0"/>
              </a:rPr>
              <a:t>, </a:t>
            </a:r>
            <a:r>
              <a:rPr lang="ru-RU" sz="2000" dirty="0" err="1" smtClean="0">
                <a:latin typeface="Arial" charset="0"/>
                <a:cs typeface="Arial" charset="0"/>
              </a:rPr>
              <a:t>гўзалликни</a:t>
            </a:r>
            <a:r>
              <a:rPr lang="ru-RU" sz="2000" dirty="0" smtClean="0">
                <a:latin typeface="Arial" charset="0"/>
                <a:cs typeface="Arial" charset="0"/>
              </a:rPr>
              <a:t> </a:t>
            </a:r>
            <a:r>
              <a:rPr lang="ru-RU" sz="2000" dirty="0" err="1" smtClean="0">
                <a:latin typeface="Arial" charset="0"/>
                <a:cs typeface="Arial" charset="0"/>
              </a:rPr>
              <a:t>кўра</a:t>
            </a:r>
            <a:r>
              <a:rPr lang="ru-RU" sz="2000" dirty="0" smtClean="0">
                <a:latin typeface="Arial" charset="0"/>
                <a:cs typeface="Arial" charset="0"/>
              </a:rPr>
              <a:t> </a:t>
            </a:r>
            <a:r>
              <a:rPr lang="ru-RU" sz="2000" dirty="0" err="1" smtClean="0">
                <a:latin typeface="Arial" charset="0"/>
                <a:cs typeface="Arial" charset="0"/>
              </a:rPr>
              <a:t>олишга</a:t>
            </a:r>
            <a:r>
              <a:rPr lang="ru-RU" sz="2000" dirty="0" smtClean="0">
                <a:latin typeface="Arial" charset="0"/>
                <a:cs typeface="Arial" charset="0"/>
              </a:rPr>
              <a:t> </a:t>
            </a:r>
            <a:r>
              <a:rPr lang="ru-RU" sz="2000" dirty="0" err="1" smtClean="0">
                <a:latin typeface="Arial" charset="0"/>
                <a:cs typeface="Arial" charset="0"/>
              </a:rPr>
              <a:t>имкон</a:t>
            </a:r>
            <a:r>
              <a:rPr lang="ru-RU" sz="2000" dirty="0" smtClean="0">
                <a:latin typeface="Arial" charset="0"/>
                <a:cs typeface="Arial" charset="0"/>
              </a:rPr>
              <a:t> </a:t>
            </a:r>
            <a:r>
              <a:rPr lang="ru-RU" sz="2000" dirty="0" err="1" smtClean="0">
                <a:latin typeface="Arial" charset="0"/>
                <a:cs typeface="Arial" charset="0"/>
              </a:rPr>
              <a:t>яратади</a:t>
            </a:r>
            <a:r>
              <a:rPr lang="ru-RU" sz="2000" dirty="0" smtClean="0">
                <a:latin typeface="Arial" charset="0"/>
                <a:cs typeface="Arial" charset="0"/>
              </a:rPr>
              <a:t>.</a:t>
            </a:r>
            <a:endParaRPr lang="en-US" sz="2000" dirty="0" smtClean="0">
              <a:latin typeface="Arial" charset="0"/>
              <a:cs typeface="Arial" charset="0"/>
            </a:endParaRPr>
          </a:p>
        </p:txBody>
      </p:sp>
      <p:pic>
        <p:nvPicPr>
          <p:cNvPr id="25602" name="Рисунок 3"/>
          <p:cNvPicPr>
            <a:picLocks noChangeAspect="1"/>
          </p:cNvPicPr>
          <p:nvPr/>
        </p:nvPicPr>
        <p:blipFill>
          <a:blip r:embed="rId2"/>
          <a:srcRect/>
          <a:stretch>
            <a:fillRect/>
          </a:stretch>
        </p:blipFill>
        <p:spPr bwMode="auto">
          <a:xfrm>
            <a:off x="971550" y="908050"/>
            <a:ext cx="3024188" cy="5473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idx="1"/>
          </p:nvPr>
        </p:nvSpPr>
        <p:spPr>
          <a:xfrm>
            <a:off x="1331913" y="620712"/>
            <a:ext cx="6408737" cy="5904631"/>
          </a:xfrm>
        </p:spPr>
        <p:txBody>
          <a:bodyPr/>
          <a:lstStyle/>
          <a:p>
            <a:pPr algn="just"/>
            <a:r>
              <a:rPr lang="uz-Cyrl-UZ"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Адабиёт, аввало</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халқимиз</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маънавиятининг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миллий</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тафаккуримизнинг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ажралмас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қисми</a:t>
            </a:r>
            <a:r>
              <a:rPr lang="uz-Cyrl-UZ" sz="2200" dirty="0" smtClean="0">
                <a:latin typeface="Times New Roman" pitchFamily="18" charset="0"/>
                <a:cs typeface="Times New Roman" pitchFamily="18" charset="0"/>
              </a:rPr>
              <a:t>дир. Шунинг учун инсон энг аввало ўз миллий адабиётини билиши ва қадрлаши керак.</a:t>
            </a:r>
            <a:r>
              <a:rPr lang="en-US" sz="2200" dirty="0">
                <a:latin typeface="Times New Roman" pitchFamily="18" charset="0"/>
                <a:cs typeface="Times New Roman" pitchFamily="18" charset="0"/>
              </a:rPr>
              <a:t> </a:t>
            </a:r>
            <a:r>
              <a:rPr lang="uz-Cyrl-UZ" sz="2200" dirty="0" smtClean="0">
                <a:latin typeface="Times New Roman" pitchFamily="18" charset="0"/>
                <a:cs typeface="Times New Roman" pitchFamily="18" charset="0"/>
              </a:rPr>
              <a:t>Завол билмас</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тарих</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ва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қадимий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анъаналарга</a:t>
            </a:r>
            <a:r>
              <a:rPr lang="en-US" sz="2200" dirty="0">
                <a:latin typeface="Times New Roman" pitchFamily="18" charset="0"/>
                <a:cs typeface="Times New Roman" pitchFamily="18" charset="0"/>
              </a:rPr>
              <a:t> </a:t>
            </a:r>
            <a:r>
              <a:rPr lang="uz-Cyrl-UZ" sz="2200" dirty="0" smtClean="0">
                <a:latin typeface="Times New Roman" pitchFamily="18" charset="0"/>
                <a:cs typeface="Times New Roman" pitchFamily="18" charset="0"/>
              </a:rPr>
              <a:t>бой м</a:t>
            </a:r>
            <a:r>
              <a:rPr lang="uz-Cyrl-UZ" sz="2200" dirty="0" smtClean="0">
                <a:latin typeface="Times New Roman" pitchFamily="18" charset="0"/>
                <a:cs typeface="Times New Roman" pitchFamily="18" charset="0"/>
              </a:rPr>
              <a:t>иллий адабиётимизни</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асраб-авайла</a:t>
            </a:r>
            <a:r>
              <a:rPr lang="uz-Cyrl-UZ" sz="2200" dirty="0" smtClean="0">
                <a:latin typeface="Times New Roman" pitchFamily="18" charset="0"/>
                <a:cs typeface="Times New Roman" pitchFamily="18" charset="0"/>
              </a:rPr>
              <a:t>ш ҳар биримизни бурчимиздир. Уткир Хошимов ўз она тилисини билмаган одамни ўзга тилни биламан деганига ишонманг, деганларида миллий адабиётимизни қадрлаш масаласини ҳам назарда тутганлар.  Эркин Вохидов </a:t>
            </a:r>
          </a:p>
          <a:p>
            <a:pPr algn="just"/>
            <a:r>
              <a:rPr lang="ru-RU" sz="2200" dirty="0" err="1">
                <a:latin typeface="Times New Roman" pitchFamily="18" charset="0"/>
                <a:cs typeface="Times New Roman" pitchFamily="18" charset="0"/>
              </a:rPr>
              <a:t>Ўзбек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Навоийни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ўқимай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қўйса</a:t>
            </a:r>
            <a:r>
              <a:rPr lang="ru-RU" sz="2200" dirty="0">
                <a:latin typeface="Times New Roman" pitchFamily="18" charset="0"/>
                <a:cs typeface="Times New Roman" pitchFamily="18" charset="0"/>
              </a:rPr>
              <a:t>,</a:t>
            </a:r>
          </a:p>
          <a:p>
            <a:pPr algn="just"/>
            <a:r>
              <a:rPr lang="ru-RU" sz="2200" dirty="0" err="1">
                <a:latin typeface="Times New Roman" pitchFamily="18" charset="0"/>
                <a:cs typeface="Times New Roman" pitchFamily="18" charset="0"/>
              </a:rPr>
              <a:t>Олтин</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бошнинг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калла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бўлгани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шудир</a:t>
            </a:r>
            <a:r>
              <a:rPr lang="ru-RU" sz="2200" dirty="0">
                <a:latin typeface="Times New Roman" pitchFamily="18" charset="0"/>
                <a:cs typeface="Times New Roman" pitchFamily="18" charset="0"/>
              </a:rPr>
              <a:t>.</a:t>
            </a:r>
          </a:p>
          <a:p>
            <a:pPr algn="just"/>
            <a:r>
              <a:rPr lang="ru-RU" sz="2200" dirty="0" err="1">
                <a:latin typeface="Times New Roman" pitchFamily="18" charset="0"/>
                <a:cs typeface="Times New Roman" pitchFamily="18" charset="0"/>
              </a:rPr>
              <a:t>Бедил</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қолиб</a:t>
            </a:r>
            <a:r>
              <a:rPr lang="ru-RU" sz="2200" dirty="0">
                <a:latin typeface="Times New Roman" pitchFamily="18" charset="0"/>
                <a:cs typeface="Times New Roman" pitchFamily="18" charset="0"/>
              </a:rPr>
              <a:t> Демьян </a:t>
            </a:r>
            <a:r>
              <a:rPr lang="ru-RU" sz="2200" dirty="0" err="1">
                <a:latin typeface="Times New Roman" pitchFamily="18" charset="0"/>
                <a:cs typeface="Times New Roman" pitchFamily="18" charset="0"/>
              </a:rPr>
              <a:t>Беднийни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суйса</a:t>
            </a:r>
            <a:r>
              <a:rPr lang="ru-RU" sz="2200" dirty="0">
                <a:latin typeface="Times New Roman" pitchFamily="18" charset="0"/>
                <a:cs typeface="Times New Roman" pitchFamily="18" charset="0"/>
              </a:rPr>
              <a:t>,</a:t>
            </a:r>
          </a:p>
          <a:p>
            <a:pPr algn="just"/>
            <a:r>
              <a:rPr lang="ru-RU" sz="2200" dirty="0" err="1">
                <a:latin typeface="Times New Roman" pitchFamily="18" charset="0"/>
                <a:cs typeface="Times New Roman" pitchFamily="18" charset="0"/>
              </a:rPr>
              <a:t>Қора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сочнинг</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малла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бўлгани</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шудир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деб</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бежиз</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куймаганлар</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266</TotalTime>
  <Words>955</Words>
  <Application>Microsoft Office PowerPoint</Application>
  <PresentationFormat>Экран (4:3)</PresentationFormat>
  <Paragraphs>47</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Algerian</vt:lpstr>
      <vt:lpstr>Arial</vt:lpstr>
      <vt:lpstr>Century Gothic</vt:lpstr>
      <vt:lpstr>Times New Roman</vt:lpstr>
      <vt:lpstr>Wingdings 3</vt:lpstr>
      <vt:lpstr>Легкий дым</vt:lpstr>
      <vt:lpstr>Адабиётга эътибор - маънавиятга, келажакка эътибор</vt:lpstr>
      <vt:lpstr>Презентация PowerPoint</vt:lpstr>
      <vt:lpstr>Адабиёт яшаса — миллат яшар  </vt:lpstr>
      <vt:lpstr>Презентация PowerPoint</vt:lpstr>
      <vt:lpstr>Презентация PowerPoint</vt:lpstr>
      <vt:lpstr>Адабиёт атомдан кучли, лекин унинг кучини ўтин ёришга сарф қилиш керак эмас</vt:lpstr>
      <vt:lpstr>Адабиётга эътибор - маънавиятга, келажакка эътибор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Президент: ёшларни тарбиялашдаги муҳим 5 та ташаббус </vt:lpstr>
      <vt:lpstr>“Маърифат карвони” лойиҳаси</vt:lpstr>
      <vt:lpstr>"Ёш китобхон" кўрик танловлари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Адабиётга эътибор - маънавиятга, келажакка эътибор</dc:title>
  <dc:creator>HP</dc:creator>
  <cp:lastModifiedBy>Учетная запись Майкрософт</cp:lastModifiedBy>
  <cp:revision>46</cp:revision>
  <dcterms:created xsi:type="dcterms:W3CDTF">2020-12-07T17:01:00Z</dcterms:created>
  <dcterms:modified xsi:type="dcterms:W3CDTF">2020-12-14T10:09:51Z</dcterms:modified>
</cp:coreProperties>
</file>